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tags/tag59.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256" r:id="rId2"/>
    <p:sldId id="344" r:id="rId3"/>
    <p:sldId id="345" r:id="rId4"/>
    <p:sldId id="346" r:id="rId5"/>
    <p:sldId id="283" r:id="rId6"/>
    <p:sldId id="284" r:id="rId7"/>
    <p:sldId id="286" r:id="rId8"/>
    <p:sldId id="287" r:id="rId9"/>
    <p:sldId id="290" r:id="rId10"/>
    <p:sldId id="291" r:id="rId11"/>
    <p:sldId id="292" r:id="rId12"/>
    <p:sldId id="352" r:id="rId13"/>
    <p:sldId id="293" r:id="rId14"/>
    <p:sldId id="294" r:id="rId15"/>
    <p:sldId id="349" r:id="rId16"/>
    <p:sldId id="299" r:id="rId17"/>
    <p:sldId id="296" r:id="rId18"/>
    <p:sldId id="297" r:id="rId19"/>
    <p:sldId id="298" r:id="rId20"/>
    <p:sldId id="353" r:id="rId21"/>
    <p:sldId id="300" r:id="rId22"/>
    <p:sldId id="301" r:id="rId23"/>
    <p:sldId id="302" r:id="rId24"/>
    <p:sldId id="303" r:id="rId25"/>
    <p:sldId id="334" r:id="rId26"/>
    <p:sldId id="350" r:id="rId27"/>
    <p:sldId id="307" r:id="rId28"/>
    <p:sldId id="308" r:id="rId29"/>
    <p:sldId id="309" r:id="rId30"/>
    <p:sldId id="310" r:id="rId31"/>
    <p:sldId id="311" r:id="rId32"/>
    <p:sldId id="312" r:id="rId33"/>
    <p:sldId id="313" r:id="rId34"/>
    <p:sldId id="314" r:id="rId35"/>
    <p:sldId id="343" r:id="rId36"/>
    <p:sldId id="315" r:id="rId37"/>
    <p:sldId id="316" r:id="rId38"/>
    <p:sldId id="317" r:id="rId39"/>
    <p:sldId id="338" r:id="rId40"/>
    <p:sldId id="339" r:id="rId41"/>
    <p:sldId id="340" r:id="rId42"/>
    <p:sldId id="341" r:id="rId43"/>
    <p:sldId id="342" r:id="rId44"/>
    <p:sldId id="319" r:id="rId45"/>
    <p:sldId id="351" r:id="rId46"/>
    <p:sldId id="321" r:id="rId47"/>
    <p:sldId id="322" r:id="rId48"/>
    <p:sldId id="323" r:id="rId49"/>
    <p:sldId id="324" r:id="rId50"/>
    <p:sldId id="325" r:id="rId51"/>
    <p:sldId id="335" r:id="rId52"/>
    <p:sldId id="336" r:id="rId53"/>
    <p:sldId id="337" r:id="rId54"/>
    <p:sldId id="329" r:id="rId55"/>
    <p:sldId id="330" r:id="rId56"/>
    <p:sldId id="331" r:id="rId57"/>
    <p:sldId id="347" r:id="rId58"/>
    <p:sldId id="354" r:id="rId59"/>
    <p:sldId id="260" r:id="rId60"/>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Paul Smart" initials="PS" lastIdx="42" clrIdx="1">
    <p:extLst>
      <p:ext uri="{19B8F6BF-5375-455C-9EA6-DF929625EA0E}">
        <p15:presenceInfo xmlns:p15="http://schemas.microsoft.com/office/powerpoint/2012/main" userId="Paul Smart" providerId="None"/>
      </p:ext>
    </p:extLst>
  </p:cmAuthor>
  <p:cmAuthor id="3" name="Microsoft Office User" initials="MOU" lastIdx="3"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77C3"/>
    <a:srgbClr val="F69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5" autoAdjust="0"/>
    <p:restoredTop sz="58136" autoAdjust="0"/>
  </p:normalViewPr>
  <p:slideViewPr>
    <p:cSldViewPr snapToGrid="0" snapToObjects="1">
      <p:cViewPr varScale="1">
        <p:scale>
          <a:sx n="51" d="100"/>
          <a:sy n="51" d="100"/>
        </p:scale>
        <p:origin x="1584" y="192"/>
      </p:cViewPr>
      <p:guideLst/>
    </p:cSldViewPr>
  </p:slideViewPr>
  <p:notesTextViewPr>
    <p:cViewPr>
      <p:scale>
        <a:sx n="100" d="100"/>
        <a:sy n="100" d="100"/>
      </p:scale>
      <p:origin x="0" y="0"/>
    </p:cViewPr>
  </p:notesTextViewPr>
  <p:notesViewPr>
    <p:cSldViewPr snapToGrid="0" snapToObjects="1">
      <p:cViewPr varScale="1">
        <p:scale>
          <a:sx n="71" d="100"/>
          <a:sy n="71" d="100"/>
        </p:scale>
        <p:origin x="29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mazonS3/latest/dev/BucketRestriction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aws.amazon.com/AmazonS3/latest/dev/request-rate-perf-considerations.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cloudfront/detail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ocs.aws.amazon.com/AmazonCloudFront/latest/DeveloperGuide/RequestAndResponseBehaviorS3Origin.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atabases.about.com/od/specificproducts/a/acid.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docs.aws.amazon.com/amazondynamodb/latest/developerguide/globaltables.tutorial.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ws.amazon.com/blogs/aws/highly-scalable-mysql-compat-rds-db-engin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Welcome to </a:t>
            </a:r>
            <a:r>
              <a:rPr lang="en-US" sz="1000" i="0" dirty="0">
                <a:latin typeface="Calibri" panose="020F0502020204030204" pitchFamily="34" charset="0"/>
              </a:rPr>
              <a:t>Module 7: Designing Web-Scale Media. </a:t>
            </a:r>
            <a:br>
              <a:rPr lang="en-US" sz="1000" i="0" dirty="0">
                <a:latin typeface="Calibri" panose="020F0502020204030204" pitchFamily="34" charset="0"/>
              </a:rPr>
            </a:br>
            <a:endParaRPr lang="en-US" sz="1000" i="0" dirty="0">
              <a:latin typeface="Calibri" panose="020F0502020204030204" pitchFamily="34" charset="0"/>
            </a:endParaRP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Amazon S3 maintains a “map” of each bucket’s object names, or “keys.” Internally, keys are all represented in Amazon S3 as strings with the format of bucket name/key name. The namespace is partitioned by a prefix. Each bucket contains multiple partitions to store object keys. Keys partition the bucket key name space, and define the partition that they are stored in.</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Each key is stored and retrieved based on the name that is provided when the object is first put into Amazon S3, which means that the object names that you choose actually dictate the </a:t>
            </a:r>
            <a:r>
              <a:rPr lang="en-US" sz="1000" b="0" i="0" kern="1200" dirty="0" err="1">
                <a:solidFill>
                  <a:schemeClr val="tx1"/>
                </a:solidFill>
                <a:effectLst/>
                <a:latin typeface="Calibri" panose="020F0502020204030204" pitchFamily="34" charset="0"/>
              </a:rPr>
              <a:t>keymap</a:t>
            </a:r>
            <a:r>
              <a:rPr lang="en-US" sz="1000" b="0" i="0" kern="1200" dirty="0">
                <a:solidFill>
                  <a:schemeClr val="tx1"/>
                </a:solidFill>
                <a:effectLst/>
                <a:latin typeface="Calibri" panose="020F0502020204030204" pitchFamily="34" charset="0"/>
              </a:rPr>
              <a:t>. Naming is critical when you want to achieve a processing rate of more than 100 transactions per second—or TPS—for the Amazon S3 bucket. Although buckets can be named with any alphanumeric character, you should follow some naming rules to ensure that you can reference your bucket by using the following convention: &lt;</a:t>
            </a:r>
            <a:r>
              <a:rPr lang="en-US" sz="1000" b="0" i="0" kern="1200" dirty="0" err="1">
                <a:solidFill>
                  <a:schemeClr val="tx1"/>
                </a:solidFill>
                <a:effectLst/>
                <a:latin typeface="Calibri" panose="020F0502020204030204" pitchFamily="34" charset="0"/>
              </a:rPr>
              <a:t>bucketname</a:t>
            </a:r>
            <a:r>
              <a:rPr lang="en-US" sz="1000" b="0" i="0" kern="1200" dirty="0">
                <a:solidFill>
                  <a:schemeClr val="tx1"/>
                </a:solidFill>
                <a:effectLst/>
                <a:latin typeface="Calibri" panose="020F0502020204030204" pitchFamily="34" charset="0"/>
              </a:rPr>
              <a:t>&gt;.s3.amazonaws.com. What makes a good or a bad Amazon S3 key? Plain globally unique identifiers, or GUIDs; timestamps; and running counters are not good candidates for key names because they use repeating prefixes. A good key starts with a reversed timestamp, a reversed epoch time, or a reversed counter. The most significant part of the name is the first 3-4 characters of a key. The best practice for creating good Amazon S3 keys is to randomize prefixes as much as possible so they can be distributed across a bucket's partitions. </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For additional information, go to the following page about bucket restrictions and naming: </a:t>
            </a:r>
          </a:p>
          <a:p>
            <a:r>
              <a:rPr lang="en-US" sz="1000" dirty="0">
                <a:latin typeface="Calibri" panose="020F0502020204030204" pitchFamily="34" charset="0"/>
                <a:hlinkClick r:id="rId3"/>
              </a:rPr>
              <a:t>https://docs.aws.amazon.com/AmazonS3/latest/dev/BucketRestrictions.html</a:t>
            </a:r>
            <a:r>
              <a:rPr lang="en-US" sz="1000" dirty="0">
                <a:latin typeface="Calibri" panose="020F0502020204030204" pitchFamily="34" charset="0"/>
              </a:rPr>
              <a:t> </a:t>
            </a:r>
          </a:p>
          <a:p>
            <a:endParaRPr lang="en-US" sz="1000" dirty="0">
              <a:latin typeface="Calibri" panose="020F0502020204030204" pitchFamily="34" charset="0"/>
            </a:endParaRPr>
          </a:p>
          <a:p>
            <a:r>
              <a:rPr lang="en-US" sz="1000" dirty="0">
                <a:latin typeface="Calibri" panose="020F0502020204030204" pitchFamily="34" charset="0"/>
              </a:rPr>
              <a:t>Amazon S3 is object file storage, and it behaves like a flat file system. It automatically scales to high request rates. For example, an application can achieve at least 3,500 PUT, POST, or DELETE requests and 5,500 GET requests per second per prefix in a bucket. There are no limits to the number of prefixes in a bucket. It is simple to increase your read or write performance exponentially. For example, if you create 10 prefixes in an Amazon S3 bucket to parallelize reads, you could scale your read performance to 55,000 read requests per second. </a:t>
            </a:r>
            <a:br>
              <a:rPr lang="en-US" sz="1000" dirty="0">
                <a:latin typeface="Calibri" panose="020F0502020204030204" pitchFamily="34" charset="0"/>
              </a:rPr>
            </a:br>
            <a:endParaRPr lang="en-US" sz="1000" dirty="0">
              <a:latin typeface="Calibri" panose="020F0502020204030204" pitchFamily="34" charset="0"/>
            </a:endParaRPr>
          </a:p>
          <a:p>
            <a:r>
              <a:rPr lang="en-US" sz="1000" dirty="0">
                <a:latin typeface="Calibri" panose="020F0502020204030204" pitchFamily="34" charset="0"/>
              </a:rPr>
              <a:t>For more information, go to the following page about Amazon S3 performance:</a:t>
            </a:r>
          </a:p>
          <a:p>
            <a:r>
              <a:rPr lang="en-US" sz="1000" b="0" i="0" kern="1200" dirty="0">
                <a:solidFill>
                  <a:schemeClr val="tx1"/>
                </a:solidFill>
                <a:effectLst/>
                <a:latin typeface="Calibri" panose="020F0502020204030204" pitchFamily="34" charset="0"/>
                <a:hlinkClick r:id="rId4"/>
              </a:rPr>
              <a:t>https://docs.aws.amazon.com/AmazonS3/latest/dev/request-rate-perf-considerations.html</a:t>
            </a:r>
            <a:r>
              <a:rPr lang="en-US" sz="1000" b="0" i="0" kern="1200" dirty="0">
                <a:solidFill>
                  <a:schemeClr val="tx1"/>
                </a:solidFill>
                <a:effectLst/>
                <a:latin typeface="Calibri" panose="020F0502020204030204" pitchFamily="34" charset="0"/>
              </a:rPr>
              <a:t> </a:t>
            </a:r>
          </a:p>
          <a:p>
            <a:pPr marL="0" indent="0">
              <a:buFont typeface="Arial" panose="020B0604020202020204" pitchFamily="34" charset="0"/>
              <a:buNone/>
            </a:pPr>
            <a:endParaRPr lang="en-US" sz="1000" dirty="0"/>
          </a:p>
        </p:txBody>
      </p:sp>
    </p:spTree>
    <p:extLst>
      <p:ext uri="{BB962C8B-B14F-4D97-AF65-F5344CB8AC3E}">
        <p14:creationId xmlns:p14="http://schemas.microsoft.com/office/powerpoint/2010/main" val="183963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As mentioned previously, each bucket contains multiple partitions to store object keys. Amazon S3 automatically partitions your buckets according to the prefixes of your files. Keys partition the bucket </a:t>
            </a:r>
            <a:r>
              <a:rPr lang="en-US" sz="1000" b="0" i="0" kern="1200" dirty="0" err="1">
                <a:solidFill>
                  <a:schemeClr val="tx1"/>
                </a:solidFill>
                <a:effectLst/>
                <a:latin typeface="Calibri" panose="020F0502020204030204" pitchFamily="34" charset="0"/>
                <a:ea typeface="+mn-ea"/>
                <a:cs typeface="+mn-cs"/>
              </a:rPr>
              <a:t>keyname</a:t>
            </a:r>
            <a:r>
              <a:rPr lang="en-US" sz="1000" b="0" i="0" kern="1200" dirty="0">
                <a:solidFill>
                  <a:schemeClr val="tx1"/>
                </a:solidFill>
                <a:effectLst/>
                <a:latin typeface="Calibri" panose="020F0502020204030204" pitchFamily="34" charset="0"/>
                <a:ea typeface="+mn-ea"/>
                <a:cs typeface="+mn-cs"/>
              </a:rPr>
              <a:t> space, and they define the partition they are stored in. Additionally, keys in Amazon S3 are partitioned by prefix.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This example shows two partitions. The partitions are album1 and album2, which have photos. If you start having more than 300 requests per second, you can create a hotspot because many of the albums are named in the same way. They are all in the same partition because they are all in the same folder.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68475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If you store a few objects and you need to add more objects, incrementing the last number of your file name is fine. If you store thousands of objects in an Amazon S3 bucket, this file naming convention could limit performance when Amazon S3 partitions your bucket.  Adding a random value to the key can provide higher performance.</a:t>
            </a:r>
          </a:p>
          <a:p>
            <a:endParaRPr lang="en-US" sz="1000" dirty="0">
              <a:latin typeface="Calibri" panose="020F0502020204030204" pitchFamily="34" charset="0"/>
            </a:endParaRPr>
          </a:p>
          <a:p>
            <a:r>
              <a:rPr lang="en-US" sz="1000" dirty="0">
                <a:latin typeface="Calibri" panose="020F0502020204030204" pitchFamily="34" charset="0"/>
              </a:rPr>
              <a:t>If you issue queries against Amazon S3 buckets that store a large number of objects and the data is not partitioned, these queries might affect the GET request rate limits in Amazon S3, and then lead to Amazon S3 exceptions. To prevent errors, you should partition your data. Additionally, consider tuning your Amazon S3 request rates. For more information, see Request Rate and Performance Considerations.</a:t>
            </a:r>
          </a:p>
        </p:txBody>
      </p:sp>
    </p:spTree>
    <p:extLst>
      <p:ext uri="{BB962C8B-B14F-4D97-AF65-F5344CB8AC3E}">
        <p14:creationId xmlns:p14="http://schemas.microsoft.com/office/powerpoint/2010/main" val="355634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In the example of photo storage, if the Amazon S3 bucket receives more than 300 requests per second, the read request can have limited performance because it must increment numerically. For example, a query must begin at photo1.jpg when it needs to locate photo200.jpg.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Like the photo example, Amazon S3 workloads often have content that is organized by user ID, or game ID, album ID, or other similar semi-meaningless identifier. These identifiers often involve incrementally increasing numbers, or date-time constructs of various types. The difficulty of this naming choice for Amazon S3 scaling is twofold: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First, all new content will necessarily end up being owned by a single partition.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Second, all the partitions that hold slightly older—and generally less hot—content get cold more quickly than partitions that use other naming conventions. This practice effectively wastes the available operations per second that each partition can support by making all of the old content cold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A way to make this work with Amazon S3 at nearly any request rate is to simply reverse the order of the digits in this identifier. In other words, you can use seconds of precision for date- or time-based identifiers. These identifiers effectively start with a random number, which fans out the transactions across many potential child partitions. Each of those child partitions scales, so that no meaningful operations per second budget are wasted. In fact, Amazon S3 even has an algorithm to detect this parallel type of write pattern, and it will automatically create multiple child partitions from the same parent simultaneously. This process increases the system’s operations per second budget when request heat is detected.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Amazon S3 buckets are somewhat similar to </a:t>
            </a:r>
            <a:r>
              <a:rPr lang="en-US" sz="1000" b="0" dirty="0" err="1">
                <a:latin typeface="Calibri" panose="020F0502020204030204" pitchFamily="34" charset="0"/>
              </a:rPr>
              <a:t>Hashtable</a:t>
            </a:r>
            <a:r>
              <a:rPr lang="en-US" sz="1000" b="0" dirty="0">
                <a:latin typeface="Calibri" panose="020F0502020204030204" pitchFamily="34" charset="0"/>
              </a:rPr>
              <a:t> data structures in Java. Each bucket has multiple partitions to store objects keys, which helps spread the transaction load. You can add a hex hash prefix or any base in front of the bucket name to reduce the chance that a request reads from the same partition multiple times at once. If a process requests the first four photos, the requests will be split between the partitions. Larger bases provide better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In summary, keys partition the key name space in a bucket, and they define the partition that they are stored in. The most significant part is the first 3-4 characters of a key, and this number might increase along with the amount of objects that are stored in a bucket. The best practice of coming up with good Amazon S3 keys is to randomize their prefixes as much as possible so that they can be better distributed across a bucket's partitions. </a:t>
            </a:r>
          </a:p>
          <a:p>
            <a:endParaRPr lang="en-US" b="0" baseline="0" dirty="0"/>
          </a:p>
        </p:txBody>
      </p:sp>
    </p:spTree>
    <p:extLst>
      <p:ext uri="{BB962C8B-B14F-4D97-AF65-F5344CB8AC3E}">
        <p14:creationId xmlns:p14="http://schemas.microsoft.com/office/powerpoint/2010/main" val="1301217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What if your bucket is constantly under load? To more easily retrieve your files, you can use the prefix hash method of naming objects in the Amazon S3 bucket, and store it in Amazon </a:t>
            </a:r>
            <a:r>
              <a:rPr lang="en-US" sz="1000" dirty="0" err="1">
                <a:latin typeface="Calibri" panose="020F0502020204030204" pitchFamily="34" charset="0"/>
              </a:rPr>
              <a:t>DynamoDB</a:t>
            </a:r>
            <a:r>
              <a:rPr lang="en-US" sz="1000" dirty="0">
                <a:latin typeface="Calibri" panose="020F0502020204030204" pitchFamily="34" charset="0"/>
              </a:rPr>
              <a:t>. That way, it creates a secondary index—which acts like a legend—that points to where all of the files are located.</a:t>
            </a:r>
            <a:endParaRPr lang="en-US" sz="1000" baseline="0" dirty="0">
              <a:latin typeface="Calibri" panose="020F0502020204030204" pitchFamily="34" charset="0"/>
            </a:endParaRPr>
          </a:p>
          <a:p>
            <a:endParaRPr lang="en-US" dirty="0"/>
          </a:p>
        </p:txBody>
      </p:sp>
    </p:spTree>
    <p:extLst>
      <p:ext uri="{BB962C8B-B14F-4D97-AF65-F5344CB8AC3E}">
        <p14:creationId xmlns:p14="http://schemas.microsoft.com/office/powerpoint/2010/main" val="159615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 discuss caching with</a:t>
            </a:r>
            <a:r>
              <a:rPr lang="en-US" sz="1000" baseline="0" dirty="0">
                <a:latin typeface="Calibri" panose="020F0502020204030204" pitchFamily="34" charset="0"/>
              </a:rPr>
              <a:t> Amazon </a:t>
            </a:r>
            <a:r>
              <a:rPr lang="en-US" sz="1000" baseline="0" dirty="0" err="1">
                <a:latin typeface="Calibri" panose="020F0502020204030204" pitchFamily="34" charset="0"/>
              </a:rPr>
              <a:t>CloudFront</a:t>
            </a:r>
            <a:r>
              <a:rPr lang="en-US" sz="1000" baseline="0" dirty="0">
                <a:latin typeface="Calibri" panose="020F0502020204030204" pitchFamily="34" charset="0"/>
              </a:rPr>
              <a:t>. </a:t>
            </a:r>
            <a:endParaRPr lang="en-US" sz="1000" dirty="0">
              <a:latin typeface="Calibri" panose="020F0502020204030204" pitchFamily="34" charset="0"/>
            </a:endParaRPr>
          </a:p>
        </p:txBody>
      </p:sp>
    </p:spTree>
    <p:extLst>
      <p:ext uri="{BB962C8B-B14F-4D97-AF65-F5344CB8AC3E}">
        <p14:creationId xmlns:p14="http://schemas.microsoft.com/office/powerpoint/2010/main" val="341856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1333" y="4329078"/>
            <a:ext cx="5532698" cy="3692177"/>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Amazon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is a web service that speeds the distribution of static and dynamic web content to users,—such as Hypertext Markup Language, or HTML, files; CSS files; JavaScript files; and image files.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is a content delivery network—or CDN—that delivers cached content through a worldwide network of data centers that are called edge locations. This geographic proximity means lower latency when you serve content to users. This makes it more cost effective and faster for a better user experience, as well as putting less stress on your core infrastructure.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Key features for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include: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TCP/IP optimizations for the network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Keep-alive connections to reduce round-trip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SSL/TLS termination that is close to viewers.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POST and PUT upload optimizations.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Latency-based 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And regional edge caches.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When a user requests content that you serve with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the user is routed to the edge location that provides the lowest latency, or time delay. This process means that content is delivered to the user with the best possible performance. If the content is already in the edge location with the lowest latency,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delivers it immediately. If the content is not currently in that edge location,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retrieves it from an Amazon S3 bucket or an HTTP server—for example, a web server—hat you have identified as the source for the definitive version of your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In addition, Amazon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has another type of edge location, which is called the regional edge cache. Regional edge caches further improves performance for your viewers. They can also help reduce the load on your origin resources, which minimizes the operational burden and the costs that are associated with scaling your origin resources. Regional edge caches are turned on by default for your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 distributions, and you do not need to make any changes to your distributions to take advantage of this feature. There are also no additional charges to use this feature.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To learn more, go to the following page about </a:t>
            </a:r>
            <a:r>
              <a:rPr lang="en-US" sz="1000" b="0" i="0" kern="1200" dirty="0" err="1">
                <a:solidFill>
                  <a:schemeClr val="tx1"/>
                </a:solidFill>
                <a:effectLst/>
                <a:latin typeface="Calibri" panose="020F0502020204030204" pitchFamily="34" charset="0"/>
              </a:rPr>
              <a:t>CloudFront</a:t>
            </a:r>
            <a:r>
              <a:rPr lang="en-US" sz="1000" b="0" i="0" kern="1200" dirty="0">
                <a:solidFill>
                  <a:schemeClr val="tx1"/>
                </a:solidFill>
                <a:effectLst/>
                <a:latin typeface="Calibri" panose="020F0502020204030204" pitchFamily="34" charset="0"/>
              </a:rPr>
              <a:t>:</a:t>
            </a:r>
            <a:br>
              <a:rPr lang="en-US" sz="1000" baseline="0" dirty="0">
                <a:latin typeface="Calibri" panose="020F0502020204030204" pitchFamily="34" charset="0"/>
              </a:rPr>
            </a:br>
            <a:r>
              <a:rPr lang="en-US" sz="1000" u="sng" kern="1200" dirty="0">
                <a:solidFill>
                  <a:schemeClr val="tx1"/>
                </a:solidFill>
                <a:effectLst/>
                <a:latin typeface="Calibri" panose="020F0502020204030204" pitchFamily="34" charset="0"/>
                <a:cs typeface="Arial" panose="020B0604020202020204" pitchFamily="34" charset="0"/>
                <a:hlinkClick r:id="rId3"/>
              </a:rPr>
              <a:t>https://aws.amazon.com/cloudfront/details/</a:t>
            </a:r>
            <a:endParaRPr lang="en-US" sz="1000" u="none" dirty="0">
              <a:latin typeface="Calibri" panose="020F0502020204030204" pitchFamily="34" charset="0"/>
            </a:endParaRPr>
          </a:p>
        </p:txBody>
      </p:sp>
    </p:spTree>
    <p:extLst>
      <p:ext uri="{BB962C8B-B14F-4D97-AF65-F5344CB8AC3E}">
        <p14:creationId xmlns:p14="http://schemas.microsoft.com/office/powerpoint/2010/main" val="1282488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4250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It is an architectural best practice is to implement caching at multiple layers of an architecture to reduce cost and latency, and to increase the performance of applications. It is more cost-effective to distribute files from </a:t>
            </a:r>
            <a:r>
              <a:rPr lang="en-US" sz="1000" b="0" dirty="0" err="1">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CloudFront</a:t>
            </a: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 than from an Amazon S3 bucket.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Caching is the process of temporarily storing data or files in an intermediary location between the requester and the permanent storage. The purpose of caching is to make responding to future requests faster and reduce network throughput.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For instance, in the anti-pattern that is shown on the slide, your Amazon S3 bucket does not use a caching service. Three users request a file from one of your Amazon S3 buckets, one at a time. The file is delivered to each user in the same way. The result is that each request takes the same amount of time to complete. This process also incurs costs for the three separate times that the file is delivered for each request.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Let’s compare the process in the anti-pattern with a better pattern. In the best practice pattern, your infrastructure places Amazon </a:t>
            </a:r>
            <a:r>
              <a:rPr lang="en-US" sz="1000" b="0" dirty="0" err="1">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CloudFront</a:t>
            </a: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—which offers caching—in front of Amazon S3. In this scenario, the first request checks for the file in </a:t>
            </a:r>
            <a:r>
              <a:rPr lang="en-US" sz="1000" b="0" dirty="0" err="1">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CloudFront</a:t>
            </a: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 If the request does not find the file in </a:t>
            </a:r>
            <a:r>
              <a:rPr lang="en-US" sz="1000" b="0" dirty="0" err="1">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CloudFront</a:t>
            </a: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 it pulls the file from Amazon S3, and stores a copy of the file in </a:t>
            </a:r>
            <a:r>
              <a:rPr lang="en-US" sz="1000" b="0" dirty="0" err="1">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CloudFront</a:t>
            </a: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 at the edge location that is closest to the user. The request then sends a copy of the file to the user who made the request. Now, when any other users request that file, it's retrieved from the closer edge location in </a:t>
            </a:r>
            <a:r>
              <a:rPr lang="en-US" sz="1000" b="0" dirty="0" err="1">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CloudFront</a:t>
            </a: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 The request does not have to go to Amazon S3 to get the file.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dirty="0">
                <a:solidFill>
                  <a:srgbClr val="474746"/>
                </a:solidFill>
                <a:latin typeface="Calibri" panose="020F0502020204030204" pitchFamily="34" charset="0"/>
                <a:ea typeface="Amazon Ember Light" panose="020B0403020204020204" pitchFamily="34" charset="0"/>
                <a:cs typeface="Amazon Ember Light" panose="020B0403020204020204" pitchFamily="34" charset="0"/>
              </a:rPr>
              <a:t>The best practice pattern reduces both latency and cost. After the first request is complete, you no longer pay for the file to be transferred out of Amazon S3.</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226594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baseline="0" dirty="0">
                <a:solidFill>
                  <a:schemeClr val="tx1"/>
                </a:solidFill>
                <a:effectLst/>
                <a:latin typeface="Calibri" panose="020F0502020204030204" pitchFamily="34" charset="0"/>
              </a:rPr>
              <a:t>This slide shows another way to use Amazon </a:t>
            </a:r>
            <a:r>
              <a:rPr lang="en-US" sz="1000" kern="1200" baseline="0" dirty="0" err="1">
                <a:solidFill>
                  <a:schemeClr val="tx1"/>
                </a:solidFill>
                <a:effectLst/>
                <a:latin typeface="Calibri" panose="020F0502020204030204" pitchFamily="34" charset="0"/>
              </a:rPr>
              <a:t>CloudFront</a:t>
            </a:r>
            <a:r>
              <a:rPr lang="en-US" sz="1000" kern="1200" baseline="0" dirty="0">
                <a:solidFill>
                  <a:schemeClr val="tx1"/>
                </a:solidFill>
                <a:effectLst/>
                <a:latin typeface="Calibri" panose="020F0502020204030204" pitchFamily="34" charset="0"/>
              </a:rPr>
              <a:t>. In general, you only cache static content. However, dynamic or unique content affects the performance of your application. Depending on the demand, you might still get some performance gain by caching the dynamic or unique content in Amazon S3.</a:t>
            </a:r>
          </a:p>
          <a:p>
            <a:endParaRPr lang="en-US" sz="1000" kern="1200" baseline="0" dirty="0">
              <a:solidFill>
                <a:schemeClr val="tx1"/>
              </a:solidFill>
              <a:effectLst/>
              <a:latin typeface="Calibri" panose="020F0502020204030204" pitchFamily="34" charset="0"/>
            </a:endParaRPr>
          </a:p>
          <a:p>
            <a:r>
              <a:rPr lang="en-US" sz="1000" kern="1200" baseline="0" dirty="0">
                <a:solidFill>
                  <a:schemeClr val="tx1"/>
                </a:solidFill>
                <a:effectLst/>
                <a:latin typeface="Calibri" panose="020F0502020204030204" pitchFamily="34" charset="0"/>
              </a:rPr>
              <a:t>For example, if there’s something that needs to be personalized, the time to live is zero. A time to live of zero tells </a:t>
            </a:r>
            <a:r>
              <a:rPr lang="en-US" sz="1000" kern="1200" baseline="0" dirty="0" err="1">
                <a:solidFill>
                  <a:schemeClr val="tx1"/>
                </a:solidFill>
                <a:effectLst/>
                <a:latin typeface="Calibri" panose="020F0502020204030204" pitchFamily="34" charset="0"/>
              </a:rPr>
              <a:t>CloudFront</a:t>
            </a:r>
            <a:r>
              <a:rPr lang="en-US" sz="1000" kern="1200" baseline="0" dirty="0">
                <a:solidFill>
                  <a:schemeClr val="tx1"/>
                </a:solidFill>
                <a:effectLst/>
                <a:latin typeface="Calibri" panose="020F0502020204030204" pitchFamily="34" charset="0"/>
              </a:rPr>
              <a:t> that each and every time it sees the dynamic content, it needs to go back to its origin because it will change a lot. </a:t>
            </a:r>
          </a:p>
          <a:p>
            <a:endParaRPr lang="en-US" sz="1000" kern="1200" baseline="0" dirty="0">
              <a:solidFill>
                <a:schemeClr val="tx1"/>
              </a:solidFill>
              <a:effectLst/>
              <a:latin typeface="Calibri" panose="020F0502020204030204" pitchFamily="34" charset="0"/>
            </a:endParaRPr>
          </a:p>
          <a:p>
            <a:r>
              <a:rPr lang="en-US" sz="1000" kern="1200" baseline="0" dirty="0">
                <a:solidFill>
                  <a:schemeClr val="tx1"/>
                </a:solidFill>
                <a:effectLst/>
                <a:latin typeface="Calibri" panose="020F0502020204030204" pitchFamily="34" charset="0"/>
              </a:rPr>
              <a:t>At the same time, the time to live can be set to 5 minutes or 24 hours, depending on how long the content is good for. </a:t>
            </a:r>
            <a:r>
              <a:rPr lang="en-US" sz="1000" kern="1200" baseline="0" dirty="0" err="1">
                <a:solidFill>
                  <a:schemeClr val="tx1"/>
                </a:solidFill>
                <a:effectLst/>
                <a:latin typeface="Calibri" panose="020F0502020204030204" pitchFamily="34" charset="0"/>
              </a:rPr>
              <a:t>CloudFront</a:t>
            </a:r>
            <a:r>
              <a:rPr lang="en-US" sz="1000" kern="1200" baseline="0" dirty="0">
                <a:solidFill>
                  <a:schemeClr val="tx1"/>
                </a:solidFill>
                <a:effectLst/>
                <a:latin typeface="Calibri" panose="020F0502020204030204" pitchFamily="34" charset="0"/>
              </a:rPr>
              <a:t> can pull content from Amazon S3 so that it can save the load back to an on-premises data center. When you save a load, you can have smaller instances and save money, and resources can perform more efficiently. </a:t>
            </a:r>
          </a:p>
        </p:txBody>
      </p:sp>
    </p:spTree>
    <p:extLst>
      <p:ext uri="{BB962C8B-B14F-4D97-AF65-F5344CB8AC3E}">
        <p14:creationId xmlns:p14="http://schemas.microsoft.com/office/powerpoint/2010/main" val="1007574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20861" y="4343400"/>
            <a:ext cx="5868364" cy="4360762"/>
          </a:xfrm>
        </p:spPr>
        <p:txBody>
          <a:bodyPr/>
          <a:lstStyle/>
          <a:p>
            <a:r>
              <a:rPr lang="en-US" sz="1000" dirty="0">
                <a:latin typeface="Calibri" panose="020F0502020204030204" pitchFamily="34" charset="0"/>
              </a:rPr>
              <a:t>Let’s take a look at cloud architecture for web hosting. We have our Elastic Load Balancing load balancers in place with </a:t>
            </a:r>
            <a:r>
              <a:rPr lang="en-US" sz="1000" dirty="0" err="1">
                <a:latin typeface="Calibri" panose="020F0502020204030204" pitchFamily="34" charset="0"/>
              </a:rPr>
              <a:t>CloudFront</a:t>
            </a:r>
            <a:r>
              <a:rPr lang="en-US" sz="1000" dirty="0">
                <a:latin typeface="Calibri" panose="020F0502020204030204" pitchFamily="34" charset="0"/>
              </a:rPr>
              <a:t>. End users are directed to </a:t>
            </a:r>
            <a:r>
              <a:rPr lang="en-US" sz="1000" dirty="0" err="1">
                <a:latin typeface="Calibri" panose="020F0502020204030204" pitchFamily="34" charset="0"/>
              </a:rPr>
              <a:t>CloudFront</a:t>
            </a:r>
            <a:r>
              <a:rPr lang="en-US" sz="1000" dirty="0">
                <a:latin typeface="Calibri" panose="020F0502020204030204" pitchFamily="34" charset="0"/>
              </a:rPr>
              <a:t> via Amazon Route 53. The load balancers pull content and data from the Amazon S3 bucket, Amazon RDS, or Amazon </a:t>
            </a:r>
            <a:r>
              <a:rPr lang="en-US" sz="1000" dirty="0" err="1">
                <a:latin typeface="Calibri" panose="020F0502020204030204" pitchFamily="34" charset="0"/>
              </a:rPr>
              <a:t>ElastiCache</a:t>
            </a:r>
            <a:r>
              <a:rPr lang="en-US" sz="1000" dirty="0">
                <a:latin typeface="Calibri" panose="020F0502020204030204" pitchFamily="34" charset="0"/>
              </a:rPr>
              <a:t>. This can serve as a read replica if content is cached there.  </a:t>
            </a:r>
          </a:p>
          <a:p>
            <a:endParaRPr lang="en-US" sz="1000" dirty="0">
              <a:latin typeface="Calibri" panose="020F0502020204030204" pitchFamily="34" charset="0"/>
            </a:endParaRPr>
          </a:p>
          <a:p>
            <a:r>
              <a:rPr lang="en-US" sz="1000" dirty="0">
                <a:latin typeface="Calibri" panose="020F0502020204030204" pitchFamily="34" charset="0"/>
              </a:rPr>
              <a:t>This architecture diagram shows how you can use </a:t>
            </a:r>
            <a:r>
              <a:rPr lang="en-US" sz="1000" dirty="0" err="1">
                <a:latin typeface="Calibri" panose="020F0502020204030204" pitchFamily="34" charset="0"/>
              </a:rPr>
              <a:t>CloudFront</a:t>
            </a:r>
            <a:r>
              <a:rPr lang="en-US" sz="1000" dirty="0">
                <a:latin typeface="Calibri" panose="020F0502020204030204" pitchFamily="34" charset="0"/>
              </a:rPr>
              <a:t> in front of your hosting architecture to decrease the number of times </a:t>
            </a:r>
            <a:r>
              <a:rPr lang="en-US" sz="1000" dirty="0" err="1">
                <a:latin typeface="Calibri" panose="020F0502020204030204" pitchFamily="34" charset="0"/>
              </a:rPr>
              <a:t>CloudFront</a:t>
            </a:r>
            <a:r>
              <a:rPr lang="en-US" sz="1000" dirty="0">
                <a:latin typeface="Calibri" panose="020F0502020204030204" pitchFamily="34" charset="0"/>
              </a:rPr>
              <a:t> must redirect requests to the load balancer, and pull content. </a:t>
            </a:r>
          </a:p>
          <a:p>
            <a:endParaRPr lang="en-US" baseline="0" dirty="0"/>
          </a:p>
        </p:txBody>
      </p:sp>
    </p:spTree>
    <p:extLst>
      <p:ext uri="{BB962C8B-B14F-4D97-AF65-F5344CB8AC3E}">
        <p14:creationId xmlns:p14="http://schemas.microsoft.com/office/powerpoint/2010/main" val="1747638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you will discover how to store web accessible content with Amazon Simple Storage Service, or Amazon S3. </a:t>
            </a:r>
          </a:p>
          <a:p>
            <a:r>
              <a:rPr lang="en-US" sz="1000" kern="1200" dirty="0">
                <a:solidFill>
                  <a:schemeClr val="tx1"/>
                </a:solidFill>
                <a:effectLst/>
                <a:latin typeface="Calibri" panose="020F0502020204030204" pitchFamily="34" charset="0"/>
                <a:ea typeface="+mn-ea"/>
                <a:cs typeface="+mn-cs"/>
              </a:rPr>
              <a:t>In part 2, you will review caching with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a:t>
            </a:r>
          </a:p>
          <a:p>
            <a:r>
              <a:rPr lang="en-US" sz="1000" kern="1200" dirty="0">
                <a:solidFill>
                  <a:schemeClr val="tx1"/>
                </a:solidFill>
                <a:effectLst/>
                <a:latin typeface="Calibri" panose="020F0502020204030204" pitchFamily="34" charset="0"/>
                <a:ea typeface="+mn-ea"/>
                <a:cs typeface="+mn-cs"/>
              </a:rPr>
              <a:t>In part 3, you will learn about the features of managing NoSQL databases, or </a:t>
            </a:r>
            <a:r>
              <a:rPr lang="en-US" sz="1000" kern="1200" dirty="0" err="1">
                <a:solidFill>
                  <a:schemeClr val="tx1"/>
                </a:solidFill>
                <a:effectLst/>
                <a:latin typeface="Calibri" panose="020F0502020204030204" pitchFamily="34" charset="0"/>
                <a:ea typeface="+mn-ea"/>
                <a:cs typeface="+mn-cs"/>
              </a:rPr>
              <a:t>DBs.</a:t>
            </a:r>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In part 4, we’ll learn how to store relational data in Amazon Relational Database Service, or Amazon RDS.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You will finish this module by completing a lab: Implementing a </a:t>
            </a:r>
            <a:r>
              <a:rPr lang="en-US" sz="1000" kern="1200" dirty="0" err="1">
                <a:solidFill>
                  <a:schemeClr val="tx1"/>
                </a:solidFill>
                <a:effectLst/>
                <a:latin typeface="Calibri" panose="020F0502020204030204" pitchFamily="34" charset="0"/>
                <a:ea typeface="+mn-ea"/>
                <a:cs typeface="+mn-cs"/>
              </a:rPr>
              <a:t>Serverless</a:t>
            </a:r>
            <a:r>
              <a:rPr lang="en-US" sz="1000" kern="1200" dirty="0">
                <a:solidFill>
                  <a:schemeClr val="tx1"/>
                </a:solidFill>
                <a:effectLst/>
                <a:latin typeface="Calibri" panose="020F0502020204030204" pitchFamily="34" charset="0"/>
                <a:ea typeface="+mn-ea"/>
                <a:cs typeface="+mn-cs"/>
              </a:rPr>
              <a:t> Architecture with AWS Managed Services.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The second group discussion, Scalable Web Application, will summarize what has been covered and apply the concepts to the architecture for a company,  </a:t>
            </a:r>
            <a:r>
              <a:rPr lang="en-US" sz="1000" i="1" kern="1200" dirty="0" err="1">
                <a:solidFill>
                  <a:schemeClr val="tx1"/>
                </a:solidFill>
                <a:effectLst/>
                <a:latin typeface="Calibri" panose="020F0502020204030204" pitchFamily="34" charset="0"/>
                <a:ea typeface="+mn-ea"/>
                <a:cs typeface="+mn-cs"/>
              </a:rPr>
              <a:t>GoGreen</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164607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can you enable Amazon </a:t>
            </a:r>
            <a:r>
              <a:rPr lang="en-US" sz="1000" dirty="0" err="1">
                <a:latin typeface="Calibri" panose="020F0502020204030204" pitchFamily="34" charset="0"/>
              </a:rPr>
              <a:t>CloudFront</a:t>
            </a:r>
            <a:r>
              <a:rPr lang="en-US" sz="1000" dirty="0">
                <a:latin typeface="Calibri" panose="020F0502020204030204" pitchFamily="34" charset="0"/>
              </a:rPr>
              <a:t>? </a:t>
            </a:r>
          </a:p>
          <a:p>
            <a:endParaRPr lang="en-US" sz="1000" dirty="0">
              <a:latin typeface="Calibri" panose="020F0502020204030204" pitchFamily="34" charset="0"/>
            </a:endParaRPr>
          </a:p>
          <a:p>
            <a:r>
              <a:rPr lang="en-US" sz="1000" dirty="0">
                <a:latin typeface="Calibri" panose="020F0502020204030204" pitchFamily="34" charset="0"/>
              </a:rPr>
              <a:t>First, you specify origin servers, like an Amazon S3 bucket or your own HTTP server.  </a:t>
            </a:r>
            <a:r>
              <a:rPr lang="en-US" sz="1000" dirty="0" err="1">
                <a:latin typeface="Calibri" panose="020F0502020204030204" pitchFamily="34" charset="0"/>
              </a:rPr>
              <a:t>CloudFront</a:t>
            </a:r>
            <a:r>
              <a:rPr lang="en-US" sz="1000" dirty="0">
                <a:latin typeface="Calibri" panose="020F0502020204030204" pitchFamily="34" charset="0"/>
              </a:rPr>
              <a:t> gets your files from the origin servers, and the files will then be distributed from </a:t>
            </a:r>
            <a:r>
              <a:rPr lang="en-US" sz="1000" dirty="0" err="1">
                <a:latin typeface="Calibri" panose="020F0502020204030204" pitchFamily="34" charset="0"/>
              </a:rPr>
              <a:t>CloudFront</a:t>
            </a:r>
            <a:r>
              <a:rPr lang="en-US" sz="1000" dirty="0">
                <a:latin typeface="Calibri" panose="020F0502020204030204" pitchFamily="34" charset="0"/>
              </a:rPr>
              <a:t> edge locations all over the world. </a:t>
            </a:r>
          </a:p>
          <a:p>
            <a:endParaRPr lang="en-US" sz="1000" dirty="0">
              <a:latin typeface="Calibri" panose="020F0502020204030204" pitchFamily="34" charset="0"/>
            </a:endParaRPr>
          </a:p>
          <a:p>
            <a:r>
              <a:rPr lang="en-US" sz="1000" dirty="0">
                <a:latin typeface="Calibri" panose="020F0502020204030204" pitchFamily="34" charset="0"/>
              </a:rPr>
              <a:t>Second, you upload your files to your origin servers. Your files, which are also known as objects, typically include webpages, images, and media files. </a:t>
            </a:r>
          </a:p>
          <a:p>
            <a:endParaRPr lang="en-US" sz="1000" dirty="0">
              <a:latin typeface="Calibri" panose="020F0502020204030204" pitchFamily="34" charset="0"/>
            </a:endParaRPr>
          </a:p>
          <a:p>
            <a:r>
              <a:rPr lang="en-US" sz="1000" dirty="0">
                <a:latin typeface="Calibri" panose="020F0502020204030204" pitchFamily="34" charset="0"/>
              </a:rPr>
              <a:t>Third, you create a </a:t>
            </a:r>
            <a:r>
              <a:rPr lang="en-US" sz="1000" dirty="0" err="1">
                <a:latin typeface="Calibri" panose="020F0502020204030204" pitchFamily="34" charset="0"/>
              </a:rPr>
              <a:t>CloudFront</a:t>
            </a:r>
            <a:r>
              <a:rPr lang="en-US" sz="1000" dirty="0">
                <a:latin typeface="Calibri" panose="020F0502020204030204" pitchFamily="34" charset="0"/>
              </a:rPr>
              <a:t> distribution, which tells </a:t>
            </a:r>
            <a:r>
              <a:rPr lang="en-US" sz="1000" dirty="0" err="1">
                <a:latin typeface="Calibri" panose="020F0502020204030204" pitchFamily="34" charset="0"/>
              </a:rPr>
              <a:t>CloudFront</a:t>
            </a:r>
            <a:r>
              <a:rPr lang="en-US" sz="1000" dirty="0">
                <a:latin typeface="Calibri" panose="020F0502020204030204" pitchFamily="34" charset="0"/>
              </a:rPr>
              <a:t> which origin servers to get your files from when users request the files through your website or application. At the same time, you specify details, such as whether you want </a:t>
            </a:r>
            <a:r>
              <a:rPr lang="en-US" sz="1000" dirty="0" err="1">
                <a:latin typeface="Calibri" panose="020F0502020204030204" pitchFamily="34" charset="0"/>
              </a:rPr>
              <a:t>CloudFront</a:t>
            </a:r>
            <a:r>
              <a:rPr lang="en-US" sz="1000" dirty="0">
                <a:latin typeface="Calibri" panose="020F0502020204030204" pitchFamily="34" charset="0"/>
              </a:rPr>
              <a:t> to log all requests, and whether you want the distribution to be enabled as soon as it's created.</a:t>
            </a:r>
          </a:p>
          <a:p>
            <a:endParaRPr lang="en-US" sz="1000" dirty="0">
              <a:latin typeface="Calibri" panose="020F0502020204030204" pitchFamily="34" charset="0"/>
            </a:endParaRPr>
          </a:p>
          <a:p>
            <a:r>
              <a:rPr lang="en-US" sz="1000" dirty="0">
                <a:latin typeface="Calibri" panose="020F0502020204030204" pitchFamily="34" charset="0"/>
              </a:rPr>
              <a:t>Fourth, </a:t>
            </a:r>
            <a:r>
              <a:rPr lang="en-US" sz="1000" dirty="0" err="1">
                <a:latin typeface="Calibri" panose="020F0502020204030204" pitchFamily="34" charset="0"/>
              </a:rPr>
              <a:t>CloudFront</a:t>
            </a:r>
            <a:r>
              <a:rPr lang="en-US" sz="1000" dirty="0">
                <a:latin typeface="Calibri" panose="020F0502020204030204" pitchFamily="34" charset="0"/>
              </a:rPr>
              <a:t> assigns a domain name to your new distribution. You can see the domain name in the </a:t>
            </a:r>
            <a:r>
              <a:rPr lang="en-US" sz="1000" dirty="0" err="1">
                <a:latin typeface="Calibri" panose="020F0502020204030204" pitchFamily="34" charset="0"/>
              </a:rPr>
              <a:t>CloudFront</a:t>
            </a:r>
            <a:r>
              <a:rPr lang="en-US" sz="1000" dirty="0">
                <a:latin typeface="Calibri" panose="020F0502020204030204" pitchFamily="34" charset="0"/>
              </a:rPr>
              <a:t> console. The domain name can also be returned in the response to a programmatic request, like a request from an application programming interface, or API.</a:t>
            </a:r>
          </a:p>
          <a:p>
            <a:endParaRPr lang="en-US" sz="1000" dirty="0">
              <a:latin typeface="Calibri" panose="020F0502020204030204" pitchFamily="34" charset="0"/>
            </a:endParaRPr>
          </a:p>
          <a:p>
            <a:r>
              <a:rPr lang="en-US" sz="1000" dirty="0">
                <a:latin typeface="Calibri" panose="020F0502020204030204" pitchFamily="34" charset="0"/>
              </a:rPr>
              <a:t>Fifth, </a:t>
            </a:r>
            <a:r>
              <a:rPr lang="en-US" sz="1000" dirty="0" err="1">
                <a:latin typeface="Calibri" panose="020F0502020204030204" pitchFamily="34" charset="0"/>
              </a:rPr>
              <a:t>CloudFront</a:t>
            </a:r>
            <a:r>
              <a:rPr lang="en-US" sz="1000" dirty="0">
                <a:latin typeface="Calibri" panose="020F0502020204030204" pitchFamily="34" charset="0"/>
              </a:rPr>
              <a:t> sends your distribution's configuration—but not your content—to all of its edge locations. -collections of servers in geographically dispersed data centers where </a:t>
            </a:r>
            <a:r>
              <a:rPr lang="en-US" sz="1000" dirty="0" err="1">
                <a:latin typeface="Calibri" panose="020F0502020204030204" pitchFamily="34" charset="0"/>
              </a:rPr>
              <a:t>CloudFront</a:t>
            </a:r>
            <a:r>
              <a:rPr lang="en-US" sz="1000" dirty="0">
                <a:latin typeface="Calibri" panose="020F0502020204030204" pitchFamily="34" charset="0"/>
              </a:rPr>
              <a:t> caches copies of your objects.</a:t>
            </a:r>
          </a:p>
          <a:p>
            <a:endParaRPr lang="en-US" dirty="0"/>
          </a:p>
        </p:txBody>
      </p:sp>
    </p:spTree>
    <p:extLst>
      <p:ext uri="{BB962C8B-B14F-4D97-AF65-F5344CB8AC3E}">
        <p14:creationId xmlns:p14="http://schemas.microsoft.com/office/powerpoint/2010/main" val="2613177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a:t>
            </a:r>
            <a:r>
              <a:rPr lang="en-US" sz="1000" dirty="0" err="1">
                <a:latin typeface="Calibri" panose="020F0502020204030204" pitchFamily="34" charset="0"/>
              </a:rPr>
              <a:t>CloudFront</a:t>
            </a:r>
            <a:r>
              <a:rPr lang="en-US" sz="1000" dirty="0">
                <a:latin typeface="Calibri" panose="020F0502020204030204" pitchFamily="34" charset="0"/>
              </a:rPr>
              <a:t> has several options for enablement.</a:t>
            </a:r>
          </a:p>
          <a:p>
            <a:endParaRPr lang="en-US" sz="1000" dirty="0">
              <a:latin typeface="Calibri" panose="020F0502020204030204" pitchFamily="34" charset="0"/>
            </a:endParaRPr>
          </a:p>
          <a:p>
            <a:r>
              <a:rPr lang="en-US" sz="1000" dirty="0">
                <a:latin typeface="Calibri" panose="020F0502020204030204" pitchFamily="34" charset="0"/>
              </a:rPr>
              <a:t>If you choose to use a separate Canonical Name Record—or CNAME—for static content, the static content is cached straight from the origin server. This process is the most efficient, but it takes more effort to set up and manage. </a:t>
            </a:r>
          </a:p>
          <a:p>
            <a:endParaRPr lang="en-US" sz="1000" dirty="0">
              <a:latin typeface="Calibri" panose="020F0502020204030204" pitchFamily="34" charset="0"/>
            </a:endParaRPr>
          </a:p>
          <a:p>
            <a:r>
              <a:rPr lang="en-US" sz="1000" dirty="0">
                <a:latin typeface="Calibri" panose="020F0502020204030204" pitchFamily="34" charset="0"/>
              </a:rPr>
              <a:t>If you point the entire uniform resource locator—or URL—to </a:t>
            </a:r>
            <a:r>
              <a:rPr lang="en-US" sz="1000" dirty="0" err="1">
                <a:latin typeface="Calibri" panose="020F0502020204030204" pitchFamily="34" charset="0"/>
              </a:rPr>
              <a:t>CloudFront</a:t>
            </a:r>
            <a:r>
              <a:rPr lang="en-US" sz="1000" dirty="0">
                <a:latin typeface="Calibri" panose="020F0502020204030204" pitchFamily="34" charset="0"/>
              </a:rPr>
              <a:t>, it’s easier to manage. You can use URL patterns to stage dynamic content. All of the content goes through edge locations.</a:t>
            </a:r>
          </a:p>
          <a:p>
            <a:endParaRPr lang="en-US" sz="1000" baseline="0" dirty="0">
              <a:latin typeface="Calibri" panose="020F0502020204030204" pitchFamily="34" charset="0"/>
            </a:endParaRPr>
          </a:p>
          <a:p>
            <a:endParaRPr lang="en-US" sz="1000" baseline="0" dirty="0">
              <a:latin typeface="Calibri" panose="020F0502020204030204" pitchFamily="34" charset="0"/>
            </a:endParaRPr>
          </a:p>
          <a:p>
            <a:endParaRPr lang="en-US" sz="2600" dirty="0"/>
          </a:p>
        </p:txBody>
      </p:sp>
    </p:spTree>
    <p:extLst>
      <p:ext uri="{BB962C8B-B14F-4D97-AF65-F5344CB8AC3E}">
        <p14:creationId xmlns:p14="http://schemas.microsoft.com/office/powerpoint/2010/main" val="1580317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 look at how the </a:t>
            </a:r>
            <a:r>
              <a:rPr lang="en-US" sz="1000" dirty="0" err="1">
                <a:latin typeface="Calibri" panose="020F0502020204030204" pitchFamily="34" charset="0"/>
              </a:rPr>
              <a:t>CloudFront</a:t>
            </a:r>
            <a:r>
              <a:rPr lang="en-US" sz="1000" dirty="0">
                <a:latin typeface="Calibri" panose="020F0502020204030204" pitchFamily="34" charset="0"/>
              </a:rPr>
              <a:t> distributions work. In this example, Amazon Route 53 resolves example.com on behalf of the client. A request is made to the </a:t>
            </a:r>
            <a:r>
              <a:rPr lang="en-US" sz="1000" dirty="0" err="1">
                <a:latin typeface="Calibri" panose="020F0502020204030204" pitchFamily="34" charset="0"/>
              </a:rPr>
              <a:t>CloudFront</a:t>
            </a:r>
            <a:r>
              <a:rPr lang="en-US" sz="1000" dirty="0">
                <a:latin typeface="Calibri" panose="020F0502020204030204" pitchFamily="34" charset="0"/>
              </a:rPr>
              <a:t> distribution. </a:t>
            </a:r>
            <a:r>
              <a:rPr lang="en-US" sz="1000" dirty="0" err="1">
                <a:latin typeface="Calibri" panose="020F0502020204030204" pitchFamily="34" charset="0"/>
              </a:rPr>
              <a:t>CloudFront</a:t>
            </a:r>
            <a:r>
              <a:rPr lang="en-US" sz="1000" dirty="0">
                <a:latin typeface="Calibri" panose="020F0502020204030204" pitchFamily="34" charset="0"/>
              </a:rPr>
              <a:t> looks at the Amazon S3 bucket for the content that it identifies as being stored statically. For any content that has a time to live of zero, </a:t>
            </a:r>
            <a:r>
              <a:rPr lang="en-US" sz="1000" dirty="0" err="1">
                <a:latin typeface="Calibri" panose="020F0502020204030204" pitchFamily="34" charset="0"/>
              </a:rPr>
              <a:t>CloudFront</a:t>
            </a:r>
            <a:r>
              <a:rPr lang="en-US" sz="1000" dirty="0">
                <a:latin typeface="Calibri" panose="020F0502020204030204" pitchFamily="34" charset="0"/>
              </a:rPr>
              <a:t> will go directly to the Elastic Load Balancing load balancer because it has to go back to the origin server to pull the content. In this way, </a:t>
            </a:r>
            <a:r>
              <a:rPr lang="en-US" sz="1000" dirty="0" err="1">
                <a:latin typeface="Calibri" panose="020F0502020204030204" pitchFamily="34" charset="0"/>
              </a:rPr>
              <a:t>CloudFront</a:t>
            </a:r>
            <a:r>
              <a:rPr lang="en-US" sz="1000" dirty="0">
                <a:latin typeface="Calibri" panose="020F0502020204030204" pitchFamily="34" charset="0"/>
              </a:rPr>
              <a:t> delivers both static and dynamic content. </a:t>
            </a:r>
          </a:p>
          <a:p>
            <a:r>
              <a:rPr lang="en-US" sz="1000" dirty="0">
                <a:latin typeface="Calibri" panose="020F0502020204030204" pitchFamily="34" charset="0"/>
              </a:rPr>
              <a:t>There are two distribution types: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Web distribution, which lets you access your web content in any combination of up to 10 Amazon S3 buckets or custom origin servers.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Real Time Messaging Protocol—or RTMP—distribution, which is always an Amazon S3 bucket.</a:t>
            </a:r>
          </a:p>
        </p:txBody>
      </p:sp>
    </p:spTree>
    <p:extLst>
      <p:ext uri="{BB962C8B-B14F-4D97-AF65-F5344CB8AC3E}">
        <p14:creationId xmlns:p14="http://schemas.microsoft.com/office/powerpoint/2010/main" val="987996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does </a:t>
            </a:r>
            <a:r>
              <a:rPr lang="en-US" sz="1000" dirty="0" err="1">
                <a:latin typeface="Calibri" panose="020F0502020204030204" pitchFamily="34" charset="0"/>
              </a:rPr>
              <a:t>CloudFront</a:t>
            </a:r>
            <a:r>
              <a:rPr lang="en-US" sz="1000" dirty="0">
                <a:latin typeface="Calibri" panose="020F0502020204030204" pitchFamily="34" charset="0"/>
              </a:rPr>
              <a:t> speed up a website? Amazon </a:t>
            </a:r>
            <a:r>
              <a:rPr lang="en-US" sz="1000" dirty="0" err="1">
                <a:latin typeface="Calibri" panose="020F0502020204030204" pitchFamily="34" charset="0"/>
              </a:rPr>
              <a:t>CloudFront</a:t>
            </a:r>
            <a:r>
              <a:rPr lang="en-US" sz="1000" dirty="0">
                <a:latin typeface="Calibri" panose="020F0502020204030204" pitchFamily="34" charset="0"/>
              </a:rPr>
              <a:t> reads cache control headers to determine how frequently it needs to check the origin server for an updated version of that file. For an expiration period set to 0 seconds, Amazon </a:t>
            </a:r>
            <a:r>
              <a:rPr lang="en-US" sz="1000" dirty="0" err="1">
                <a:latin typeface="Calibri" panose="020F0502020204030204" pitchFamily="34" charset="0"/>
              </a:rPr>
              <a:t>CloudFront</a:t>
            </a:r>
            <a:r>
              <a:rPr lang="en-US" sz="1000" dirty="0">
                <a:latin typeface="Calibri" panose="020F0502020204030204" pitchFamily="34" charset="0"/>
              </a:rPr>
              <a:t> will revalidate every request with the origin server.</a:t>
            </a:r>
          </a:p>
          <a:p>
            <a:endParaRPr lang="en-US" sz="1000" dirty="0">
              <a:latin typeface="Calibri" panose="020F0502020204030204" pitchFamily="34" charset="0"/>
            </a:endParaRPr>
          </a:p>
          <a:p>
            <a:r>
              <a:rPr lang="en-US" sz="1000" dirty="0">
                <a:latin typeface="Calibri" panose="020F0502020204030204" pitchFamily="34" charset="0"/>
              </a:rPr>
              <a:t>The cache control header that is set on your files identifies both static and dynamic content. The cache control header can even have custom headers within the </a:t>
            </a:r>
            <a:r>
              <a:rPr lang="en-US" sz="1000" dirty="0" err="1">
                <a:latin typeface="Calibri" panose="020F0502020204030204" pitchFamily="34" charset="0"/>
              </a:rPr>
              <a:t>CloudFront</a:t>
            </a:r>
            <a:r>
              <a:rPr lang="en-US" sz="1000" dirty="0">
                <a:latin typeface="Calibri" panose="020F0502020204030204" pitchFamily="34" charset="0"/>
              </a:rPr>
              <a:t> distribution graphical user interface—or GUI— within the console. </a:t>
            </a:r>
          </a:p>
          <a:p>
            <a:endParaRPr lang="en-US" sz="1000" dirty="0">
              <a:latin typeface="Calibri" panose="020F0502020204030204" pitchFamily="34" charset="0"/>
            </a:endParaRPr>
          </a:p>
          <a:p>
            <a:r>
              <a:rPr lang="en-US" sz="1000" dirty="0">
                <a:latin typeface="Calibri" panose="020F0502020204030204" pitchFamily="34" charset="0"/>
              </a:rPr>
              <a:t>Delivering all your content by using a single Amazon </a:t>
            </a:r>
            <a:r>
              <a:rPr lang="en-US" sz="1000" dirty="0" err="1">
                <a:latin typeface="Calibri" panose="020F0502020204030204" pitchFamily="34" charset="0"/>
              </a:rPr>
              <a:t>CloudFront</a:t>
            </a:r>
            <a:r>
              <a:rPr lang="en-US" sz="1000" dirty="0">
                <a:latin typeface="Calibri" panose="020F0502020204030204" pitchFamily="34" charset="0"/>
              </a:rPr>
              <a:t> distribution helps to ensure performance optimization on your entire website.</a:t>
            </a:r>
          </a:p>
          <a:p>
            <a:endParaRPr lang="en-US" sz="1050" b="1" dirty="0"/>
          </a:p>
        </p:txBody>
      </p:sp>
    </p:spTree>
    <p:extLst>
      <p:ext uri="{BB962C8B-B14F-4D97-AF65-F5344CB8AC3E}">
        <p14:creationId xmlns:p14="http://schemas.microsoft.com/office/powerpoint/2010/main" val="1321646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What about an expiration period? You can set one. If your files don’t change very often, the best practice is to set a long expiration period, and implement a versioning system to manage updates to your files.</a:t>
            </a:r>
          </a:p>
          <a:p>
            <a:endParaRPr lang="en-US" sz="1000" dirty="0">
              <a:latin typeface="Calibri" panose="020F0502020204030204" pitchFamily="34" charset="0"/>
            </a:endParaRPr>
          </a:p>
          <a:p>
            <a:r>
              <a:rPr lang="en-US" sz="1000" dirty="0">
                <a:latin typeface="Calibri" panose="020F0502020204030204" pitchFamily="34" charset="0"/>
              </a:rPr>
              <a:t>By default, if no cache control header is set, each edge location checks for an updated version of your file when it receives a request more than 24 hours after the previous time it checked the origin server for changes to that file.</a:t>
            </a:r>
          </a:p>
          <a:p>
            <a:endParaRPr lang="en-US" sz="1000" dirty="0">
              <a:latin typeface="Calibri" panose="020F0502020204030204" pitchFamily="34" charset="0"/>
            </a:endParaRPr>
          </a:p>
          <a:p>
            <a:r>
              <a:rPr lang="en-US" sz="1000" dirty="0">
                <a:latin typeface="Calibri" panose="020F0502020204030204" pitchFamily="34" charset="0"/>
              </a:rPr>
              <a:t>How long is a file kept at the edge location? </a:t>
            </a:r>
          </a:p>
          <a:p>
            <a:r>
              <a:rPr lang="en-US" sz="1000" dirty="0">
                <a:latin typeface="Calibri" panose="020F0502020204030204" pitchFamily="34" charset="0"/>
              </a:rPr>
              <a:t>You can set the expiration period by setting the cache control headers on your files in your origin server.</a:t>
            </a:r>
          </a:p>
          <a:p>
            <a:endParaRPr lang="en-US" dirty="0"/>
          </a:p>
        </p:txBody>
      </p:sp>
    </p:spTree>
    <p:extLst>
      <p:ext uri="{BB962C8B-B14F-4D97-AF65-F5344CB8AC3E}">
        <p14:creationId xmlns:p14="http://schemas.microsoft.com/office/powerpoint/2010/main" val="1092677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22590"/>
          </a:xfrm>
        </p:spPr>
        <p:txBody>
          <a:bodyPr/>
          <a:lstStyle/>
          <a:p>
            <a:r>
              <a:rPr lang="en-US" sz="1000" dirty="0">
                <a:latin typeface="Calibri" panose="020F0502020204030204" pitchFamily="34" charset="0"/>
              </a:rPr>
              <a:t>How can you set content to expire? There are three ways to retire cached content: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 time to live, or TTL</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Change the object name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Or invalidate the object</a:t>
            </a:r>
          </a:p>
          <a:p>
            <a:endParaRPr lang="en-US" sz="1000" dirty="0">
              <a:latin typeface="Calibri" panose="020F0502020204030204" pitchFamily="34" charset="0"/>
            </a:endParaRPr>
          </a:p>
          <a:p>
            <a:r>
              <a:rPr lang="en-US" sz="1000" dirty="0">
                <a:latin typeface="Calibri" panose="020F0502020204030204" pitchFamily="34" charset="0"/>
              </a:rPr>
              <a:t>The most preferred options are to use time to live and to change the object name. Using time to live is the easiest option if the replacement does not need to be immediate. </a:t>
            </a:r>
          </a:p>
          <a:p>
            <a:endParaRPr lang="en-US" sz="1000" dirty="0">
              <a:latin typeface="Calibri" panose="020F0502020204030204" pitchFamily="34" charset="0"/>
            </a:endParaRPr>
          </a:p>
          <a:p>
            <a:r>
              <a:rPr lang="en-US" sz="1000" dirty="0">
                <a:latin typeface="Calibri" panose="020F0502020204030204" pitchFamily="34" charset="0"/>
              </a:rPr>
              <a:t>If you set the time to live for a particular origin server to 0, </a:t>
            </a:r>
            <a:r>
              <a:rPr lang="en-US" sz="1000" dirty="0" err="1">
                <a:latin typeface="Calibri" panose="020F0502020204030204" pitchFamily="34" charset="0"/>
              </a:rPr>
              <a:t>CloudFront</a:t>
            </a:r>
            <a:r>
              <a:rPr lang="en-US" sz="1000" dirty="0">
                <a:latin typeface="Calibri" panose="020F0502020204030204" pitchFamily="34" charset="0"/>
              </a:rPr>
              <a:t> will still cache the content from that origin server. It will then make a GET request with an If-Modified-Since header. This header  allows the origin server to signal that </a:t>
            </a:r>
            <a:r>
              <a:rPr lang="en-US" sz="1000" dirty="0" err="1">
                <a:latin typeface="Calibri" panose="020F0502020204030204" pitchFamily="34" charset="0"/>
              </a:rPr>
              <a:t>CloudFront</a:t>
            </a:r>
            <a:r>
              <a:rPr lang="en-US" sz="1000" dirty="0">
                <a:latin typeface="Calibri" panose="020F0502020204030204" pitchFamily="34" charset="0"/>
              </a:rPr>
              <a:t> can continue to use the cached content if the content has not changed at the origin server.</a:t>
            </a:r>
          </a:p>
          <a:p>
            <a:endParaRPr lang="en-US" sz="1000" dirty="0">
              <a:latin typeface="Calibri" panose="020F0502020204030204" pitchFamily="34" charset="0"/>
            </a:endParaRPr>
          </a:p>
          <a:p>
            <a:r>
              <a:rPr lang="en-US" sz="1000" dirty="0">
                <a:latin typeface="Calibri" panose="020F0502020204030204" pitchFamily="34" charset="0"/>
              </a:rPr>
              <a:t>Changing the object name requires more effort, but its effects are immediate. There might be some support for this option in some content management systems, or CMSs. Although you can update existing objects in a </a:t>
            </a:r>
            <a:r>
              <a:rPr lang="en-US" sz="1000" dirty="0" err="1">
                <a:latin typeface="Calibri" panose="020F0502020204030204" pitchFamily="34" charset="0"/>
              </a:rPr>
              <a:t>CloudFront</a:t>
            </a:r>
            <a:r>
              <a:rPr lang="en-US" sz="1000" dirty="0">
                <a:latin typeface="Calibri" panose="020F0502020204030204" pitchFamily="34" charset="0"/>
              </a:rPr>
              <a:t> distribution and use the same object names, it is not recommended. </a:t>
            </a:r>
            <a:r>
              <a:rPr lang="en-US" sz="1000" dirty="0" err="1">
                <a:latin typeface="Calibri" panose="020F0502020204030204" pitchFamily="34" charset="0"/>
              </a:rPr>
              <a:t>CloudFront</a:t>
            </a:r>
            <a:r>
              <a:rPr lang="en-US" sz="1000" dirty="0">
                <a:latin typeface="Calibri" panose="020F0502020204030204" pitchFamily="34" charset="0"/>
              </a:rPr>
              <a:t> distributes objects to edge locations only when the objects are requested, not when you put new or updated objects in your origin server. If you update an existing object in your origin server with a newer version that has the same name, an edge location won’t get that new version from your origin server until the object is updated and requested.</a:t>
            </a:r>
          </a:p>
          <a:p>
            <a:endParaRPr lang="en-US" sz="1000" dirty="0">
              <a:latin typeface="Calibri" panose="020F0502020204030204" pitchFamily="34" charset="0"/>
            </a:endParaRPr>
          </a:p>
          <a:p>
            <a:r>
              <a:rPr lang="en-US" sz="1000" dirty="0">
                <a:latin typeface="Calibri" panose="020F0502020204030204" pitchFamily="34" charset="0"/>
              </a:rPr>
              <a:t>Invalidating an object should be used sparingly for individual objects. It is a bad solution because the system must forcibly interact with all edge locations.</a:t>
            </a:r>
          </a:p>
          <a:p>
            <a:endParaRPr lang="en-US" sz="1000" dirty="0">
              <a:latin typeface="Calibri" panose="020F0502020204030204" pitchFamily="34" charset="0"/>
            </a:endParaRPr>
          </a:p>
          <a:p>
            <a:r>
              <a:rPr lang="en-US" sz="1000" dirty="0">
                <a:latin typeface="Calibri" panose="020F0502020204030204" pitchFamily="34" charset="0"/>
              </a:rPr>
              <a:t>To learn more, go to the following page: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Calibri" panose="020F0502020204030204" pitchFamily="34" charset="0"/>
                <a:hlinkClick r:id="rId3"/>
              </a:rPr>
              <a:t>http://docs.aws.amazon.com/AmazonCloudFront/latest/DeveloperGuide/RequestAndResponseBehaviorS3Origin.html</a:t>
            </a:r>
            <a:endParaRPr lang="en-US" sz="1000" baseline="0" dirty="0">
              <a:latin typeface="Calibri" panose="020F0502020204030204" pitchFamily="34" charset="0"/>
            </a:endParaRPr>
          </a:p>
          <a:p>
            <a:endParaRPr lang="en-US" dirty="0"/>
          </a:p>
        </p:txBody>
      </p:sp>
    </p:spTree>
    <p:extLst>
      <p:ext uri="{BB962C8B-B14F-4D97-AF65-F5344CB8AC3E}">
        <p14:creationId xmlns:p14="http://schemas.microsoft.com/office/powerpoint/2010/main" val="135088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should web accessible content be stored?</a:t>
            </a:r>
          </a:p>
          <a:p>
            <a:r>
              <a:rPr lang="en-US" sz="1000" dirty="0">
                <a:latin typeface="Calibri" panose="020F0502020204030204" pitchFamily="34" charset="0"/>
              </a:rPr>
              <a:t>Let’s discuss using NoSQL databases such as Amazon </a:t>
            </a:r>
            <a:r>
              <a:rPr lang="en-US" sz="1000" dirty="0" err="1">
                <a:latin typeface="Calibri" panose="020F0502020204030204" pitchFamily="34" charset="0"/>
              </a:rPr>
              <a:t>DynamoDB</a:t>
            </a:r>
            <a:r>
              <a:rPr lang="en-US" sz="1000" dirty="0">
                <a:latin typeface="Calibri" panose="020F0502020204030204" pitchFamily="34" charset="0"/>
              </a:rPr>
              <a:t>. </a:t>
            </a:r>
          </a:p>
        </p:txBody>
      </p:sp>
    </p:spTree>
    <p:extLst>
      <p:ext uri="{BB962C8B-B14F-4D97-AF65-F5344CB8AC3E}">
        <p14:creationId xmlns:p14="http://schemas.microsoft.com/office/powerpoint/2010/main" val="381720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It’s important to choose the right database solution. If you already made a large investment in a structured query language—or SQL—database engine, it doesn’t mean that it’s the right option for every project. You should match the technology to your workload needs, not the other way around. There are some solutions where NoSQL would be preferred, such as storing session data or shopping cart data. </a:t>
            </a:r>
          </a:p>
          <a:p>
            <a:endParaRPr lang="en-US" sz="1000" dirty="0">
              <a:latin typeface="Calibri" panose="020F0502020204030204" pitchFamily="34" charset="0"/>
            </a:endParaRPr>
          </a:p>
          <a:p>
            <a:r>
              <a:rPr lang="en-US" sz="1000" dirty="0">
                <a:latin typeface="Calibri" panose="020F0502020204030204" pitchFamily="34" charset="0"/>
              </a:rPr>
              <a:t>In traditional data centers and on-premises environments, limitations on what hardware and licenses are available can constrain your choice of data store solutions.  </a:t>
            </a:r>
          </a:p>
          <a:p>
            <a:endParaRPr lang="en-US" sz="1000" dirty="0">
              <a:latin typeface="Calibri" panose="020F0502020204030204" pitchFamily="34" charset="0"/>
            </a:endParaRPr>
          </a:p>
          <a:p>
            <a:r>
              <a:rPr lang="en-US" sz="1000" dirty="0">
                <a:latin typeface="Calibri" panose="020F0502020204030204" pitchFamily="34" charset="0"/>
              </a:rPr>
              <a:t>AWS offers data store options that provide more flexibility in how you choose your data store. You can choose from an array of relational database engines, NoSQL solutions, data warehousing options, and search-optimized data stores.</a:t>
            </a:r>
          </a:p>
        </p:txBody>
      </p:sp>
    </p:spTree>
    <p:extLst>
      <p:ext uri="{BB962C8B-B14F-4D97-AF65-F5344CB8AC3E}">
        <p14:creationId xmlns:p14="http://schemas.microsoft.com/office/powerpoint/2010/main" val="677842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You should consider a number of things when you choose database solutions: </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Read and write needs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Total storage requirements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Typical object size and the nature of access to these objects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Durability requirements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Latency requirements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Maximum concurrent users to support</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Nature of queries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And the required strength of integrity controls</a:t>
            </a:r>
          </a:p>
        </p:txBody>
      </p:sp>
    </p:spTree>
    <p:extLst>
      <p:ext uri="{BB962C8B-B14F-4D97-AF65-F5344CB8AC3E}">
        <p14:creationId xmlns:p14="http://schemas.microsoft.com/office/powerpoint/2010/main" val="369252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break down the differences between a relational or SQL database and a NoSQL database. A SQL database stores data in rows and columns. Rows contain all the information about one entry, and columns are the attributes that separate the data points. A SQL database schema is fixed: columns must be locked before data entry. Schemas can be amended if the database is altered entirely and taken offline. Data in SQL databases is queried by using SQL, which stands for structured query language, which can allow for complex queries. SQL databases scale vertically by increasing hardware power.</a:t>
            </a:r>
          </a:p>
          <a:p>
            <a:endParaRPr lang="en-US" sz="1000" dirty="0">
              <a:latin typeface="Calibri" panose="020F0502020204030204" pitchFamily="34" charset="0"/>
            </a:endParaRPr>
          </a:p>
          <a:p>
            <a:r>
              <a:rPr lang="en-US" sz="1000" dirty="0">
                <a:latin typeface="Calibri" panose="020F0502020204030204" pitchFamily="34" charset="0"/>
              </a:rPr>
              <a:t>A NoSQL database stores data by using one of many storage models, including key-value pairs, documents, and graphs. NoSQL schemas are dynamic. A row doesn’t have to contain data for each column. Data in NoSQL databases is queried by focusing on collections of documents. NoSQL databases scale horizontally by increasing servers.</a:t>
            </a:r>
          </a:p>
          <a:p>
            <a:endParaRPr lang="en-US" sz="1000" dirty="0">
              <a:latin typeface="Calibri" panose="020F0502020204030204" pitchFamily="34" charset="0"/>
            </a:endParaRPr>
          </a:p>
          <a:p>
            <a:r>
              <a:rPr lang="en-US" sz="1000" dirty="0">
                <a:latin typeface="Calibri" panose="020F0502020204030204" pitchFamily="34" charset="0"/>
              </a:rPr>
              <a:t>The slide shows an example of how data is organized in a SQL database versus a NoSQL database. It’s the same data, but it’s organized differently. If you have data that is long-term or permanent, SQL would be the better choice. For temporary data—such as website session data or a shopping cart— then NoSQL would be the better choice. </a:t>
            </a:r>
          </a:p>
        </p:txBody>
      </p:sp>
    </p:spTree>
    <p:extLst>
      <p:ext uri="{BB962C8B-B14F-4D97-AF65-F5344CB8AC3E}">
        <p14:creationId xmlns:p14="http://schemas.microsoft.com/office/powerpoint/2010/main" val="132860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Upon completing this module, you will be able to: </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Discover database services for storing and deploying web-accessible content quickly and cost-effectively, depending on your needs. </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Identify the key features and benefits of Amazon S3,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Amazon RDS and Amazon Aurora, which are all Amazon database services. </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Compare structured query language—or SQL—databases with NoSQL databases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And perform a lab that implements a </a:t>
            </a:r>
            <a:r>
              <a:rPr lang="en-US" sz="1000" kern="1200" dirty="0" err="1">
                <a:solidFill>
                  <a:schemeClr val="tx1"/>
                </a:solidFill>
                <a:effectLst/>
                <a:latin typeface="Calibri" panose="020F0502020204030204" pitchFamily="34" charset="0"/>
                <a:ea typeface="+mn-ea"/>
                <a:cs typeface="+mn-cs"/>
              </a:rPr>
              <a:t>serverless</a:t>
            </a:r>
            <a:r>
              <a:rPr lang="en-US" sz="1000" kern="1200" dirty="0">
                <a:solidFill>
                  <a:schemeClr val="tx1"/>
                </a:solidFill>
                <a:effectLst/>
                <a:latin typeface="Calibri" panose="020F0502020204030204" pitchFamily="34" charset="0"/>
                <a:ea typeface="+mn-ea"/>
                <a:cs typeface="+mn-cs"/>
              </a:rPr>
              <a:t> architecture with AWS managed services.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827194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NoSQL databases: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Can be an alternative to relational databases for some types of applications.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Can process large amounts of data with high availability, depending on the NoSQL solution, and its configuration and architecture.</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Form a broad category with different implementations and data models.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Features distributed fault tolerance.</a:t>
            </a:r>
          </a:p>
          <a:p>
            <a:endParaRPr lang="en-US" dirty="0"/>
          </a:p>
        </p:txBody>
      </p:sp>
    </p:spTree>
    <p:extLst>
      <p:ext uri="{BB962C8B-B14F-4D97-AF65-F5344CB8AC3E}">
        <p14:creationId xmlns:p14="http://schemas.microsoft.com/office/powerpoint/2010/main" val="1492513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1" indent="0" algn="l">
              <a:lnSpc>
                <a:spcPct val="100000"/>
              </a:lnSpc>
              <a:spcBef>
                <a:spcPts val="0"/>
              </a:spcBef>
            </a:pPr>
            <a:r>
              <a:rPr lang="en-US" sz="1000" dirty="0">
                <a:latin typeface="Calibri" panose="020F0502020204030204" pitchFamily="34" charset="0"/>
              </a:rPr>
              <a:t>Does your application need transaction support, ACID compliance, joins, or SQL?</a:t>
            </a:r>
          </a:p>
          <a:p>
            <a:pPr marL="0" lvl="1" indent="0" algn="l">
              <a:lnSpc>
                <a:spcPct val="100000"/>
              </a:lnSpc>
              <a:spcBef>
                <a:spcPts val="0"/>
              </a:spcBef>
            </a:pPr>
            <a:r>
              <a:rPr lang="en-US" sz="1000" dirty="0">
                <a:latin typeface="Calibri" panose="020F0502020204030204" pitchFamily="34" charset="0"/>
              </a:rPr>
              <a:t>Can your application do without these items for all, some, or part of its data model? Even though part of your data model might require SQL, it doesn’t mean that all of the data model will require SQL. You could divide your data model so that it uses the relational database for the data you need to query in a specific way or that you need to structure in a certain way. All the other data could be moved to a NoSQL database. You could also refactor database hotspots to NoSQL solutions.</a:t>
            </a:r>
          </a:p>
          <a:p>
            <a:pPr marL="0" lvl="1" indent="0" algn="l">
              <a:lnSpc>
                <a:spcPct val="100000"/>
              </a:lnSpc>
              <a:spcBef>
                <a:spcPts val="0"/>
              </a:spcBef>
            </a:pPr>
            <a:endParaRPr lang="en-US" sz="1000" dirty="0">
              <a:latin typeface="Calibri" panose="020F0502020204030204" pitchFamily="34" charset="0"/>
            </a:endParaRPr>
          </a:p>
          <a:p>
            <a:pPr marL="0" lvl="1" indent="0" algn="l">
              <a:lnSpc>
                <a:spcPct val="100000"/>
              </a:lnSpc>
              <a:spcBef>
                <a:spcPts val="0"/>
              </a:spcBef>
            </a:pPr>
            <a:r>
              <a:rPr lang="en-US" sz="1000" dirty="0">
                <a:latin typeface="Calibri" panose="020F0502020204030204" pitchFamily="34" charset="0"/>
              </a:rPr>
              <a:t>NoSQL databases can offer increases in flexibility, availability, scalability, and performance.</a:t>
            </a:r>
          </a:p>
          <a:p>
            <a:pPr marL="0" lvl="1" indent="0" algn="l">
              <a:lnSpc>
                <a:spcPct val="100000"/>
              </a:lnSpc>
              <a:spcBef>
                <a:spcPts val="0"/>
              </a:spcBef>
            </a:pPr>
            <a:endParaRPr lang="en-US" sz="1000" dirty="0">
              <a:latin typeface="Calibri" panose="020F0502020204030204" pitchFamily="34" charset="0"/>
            </a:endParaRPr>
          </a:p>
          <a:p>
            <a:pPr marL="0" lvl="1" indent="0" algn="l">
              <a:lnSpc>
                <a:spcPct val="100000"/>
              </a:lnSpc>
              <a:spcBef>
                <a:spcPts val="0"/>
              </a:spcBef>
            </a:pPr>
            <a:r>
              <a:rPr lang="en-US" sz="1000" dirty="0">
                <a:latin typeface="Calibri" panose="020F0502020204030204" pitchFamily="34" charset="0"/>
              </a:rPr>
              <a:t>For reference, ACID refers to atomicity, consistency, isolation, and durability, which are the four primary attributes that guarantee that database transactions are processed reliably. </a:t>
            </a:r>
          </a:p>
          <a:p>
            <a:pPr marL="0" lvl="1" indent="0" algn="l">
              <a:lnSpc>
                <a:spcPct val="100000"/>
              </a:lnSpc>
              <a:spcBef>
                <a:spcPts val="0"/>
              </a:spcBef>
            </a:pPr>
            <a:endParaRPr lang="en-US" sz="1000" dirty="0">
              <a:latin typeface="Calibri" panose="020F0502020204030204" pitchFamily="34" charset="0"/>
            </a:endParaRPr>
          </a:p>
          <a:p>
            <a:pPr marL="0" lvl="1" indent="0" algn="l">
              <a:lnSpc>
                <a:spcPct val="100000"/>
              </a:lnSpc>
              <a:spcBef>
                <a:spcPts val="0"/>
              </a:spcBef>
            </a:pPr>
            <a:r>
              <a:rPr lang="en-US" sz="1000" dirty="0">
                <a:latin typeface="Calibri" panose="020F0502020204030204" pitchFamily="34" charset="0"/>
              </a:rPr>
              <a:t>To learn more, go to the following page about the ACID model: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kern="1200" baseline="0" dirty="0">
                <a:solidFill>
                  <a:schemeClr val="tx1"/>
                </a:solidFill>
                <a:effectLst/>
                <a:latin typeface="Calibri" panose="020F0502020204030204" pitchFamily="34" charset="0"/>
              </a:rPr>
              <a:t> </a:t>
            </a:r>
            <a:r>
              <a:rPr lang="en-US" sz="1000" b="0" i="0" kern="1200" baseline="0" dirty="0">
                <a:solidFill>
                  <a:schemeClr val="tx1"/>
                </a:solidFill>
                <a:effectLst/>
                <a:latin typeface="Calibri" panose="020F0502020204030204" pitchFamily="34" charset="0"/>
                <a:hlinkClick r:id="rId3"/>
              </a:rPr>
              <a:t>http://databases.about.com/od/specificproducts/a/acid.htm</a:t>
            </a:r>
            <a:endParaRPr lang="en-US" sz="1000" b="0" i="0" kern="1200" baseline="0" dirty="0">
              <a:solidFill>
                <a:schemeClr val="tx1"/>
              </a:solidFill>
              <a:effectLst/>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b="0" i="0" kern="1200" dirty="0">
              <a:solidFill>
                <a:schemeClr val="tx1"/>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1007040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review some additional types of NoSQL databases, other than Amazon </a:t>
            </a:r>
            <a:r>
              <a:rPr lang="en-US" sz="1000" dirty="0" err="1">
                <a:latin typeface="Calibri" panose="020F0502020204030204" pitchFamily="34" charset="0"/>
              </a:rPr>
              <a:t>DynamoDB</a:t>
            </a:r>
            <a:r>
              <a:rPr lang="en-US" sz="1000" dirty="0">
                <a:latin typeface="Calibri" panose="020F0502020204030204" pitchFamily="34" charset="0"/>
              </a:rPr>
              <a:t>. </a:t>
            </a:r>
          </a:p>
          <a:p>
            <a:endParaRPr lang="en-US" sz="1000" dirty="0">
              <a:latin typeface="Calibri" panose="020F0502020204030204" pitchFamily="34" charset="0"/>
            </a:endParaRPr>
          </a:p>
          <a:p>
            <a:r>
              <a:rPr lang="en-US" sz="1000" dirty="0">
                <a:latin typeface="Calibri" panose="020F0502020204030204" pitchFamily="34" charset="0"/>
              </a:rPr>
              <a:t>You can host your very own NoSQL database on an Amazon EC2 instance. NoSQL databases that you might consider include Cassandra, </a:t>
            </a:r>
            <a:r>
              <a:rPr lang="en-US" sz="1000" dirty="0" err="1">
                <a:latin typeface="Calibri" panose="020F0502020204030204" pitchFamily="34" charset="0"/>
              </a:rPr>
              <a:t>HBase</a:t>
            </a:r>
            <a:r>
              <a:rPr lang="en-US" sz="1000" dirty="0">
                <a:latin typeface="Calibri" panose="020F0502020204030204" pitchFamily="34" charset="0"/>
              </a:rPr>
              <a:t>, </a:t>
            </a:r>
            <a:r>
              <a:rPr lang="en-US" sz="1000" dirty="0" err="1">
                <a:latin typeface="Calibri" panose="020F0502020204030204" pitchFamily="34" charset="0"/>
              </a:rPr>
              <a:t>Redis</a:t>
            </a:r>
            <a:r>
              <a:rPr lang="en-US" sz="1000" dirty="0">
                <a:latin typeface="Calibri" panose="020F0502020204030204" pitchFamily="34" charset="0"/>
              </a:rPr>
              <a:t>, MongoDB, </a:t>
            </a:r>
            <a:r>
              <a:rPr lang="en-US" sz="1000" dirty="0" err="1">
                <a:latin typeface="Calibri" panose="020F0502020204030204" pitchFamily="34" charset="0"/>
              </a:rPr>
              <a:t>Couchbase</a:t>
            </a:r>
            <a:r>
              <a:rPr lang="en-US" sz="1000" dirty="0">
                <a:latin typeface="Calibri" panose="020F0502020204030204" pitchFamily="34" charset="0"/>
              </a:rPr>
              <a:t>, and </a:t>
            </a:r>
            <a:r>
              <a:rPr lang="en-US" sz="1000" dirty="0" err="1">
                <a:latin typeface="Calibri" panose="020F0502020204030204" pitchFamily="34" charset="0"/>
              </a:rPr>
              <a:t>Riak</a:t>
            </a:r>
            <a:r>
              <a:rPr lang="en-US" sz="1000" dirty="0">
                <a:latin typeface="Calibri" panose="020F0502020204030204" pitchFamily="34" charset="0"/>
              </a:rPr>
              <a:t>.</a:t>
            </a:r>
          </a:p>
          <a:p>
            <a:endParaRPr lang="en-US" sz="1000" dirty="0">
              <a:latin typeface="Calibri" panose="020F0502020204030204" pitchFamily="34" charset="0"/>
            </a:endParaRPr>
          </a:p>
          <a:p>
            <a:r>
              <a:rPr lang="en-US" sz="1000" dirty="0">
                <a:latin typeface="Calibri" panose="020F0502020204030204" pitchFamily="34" charset="0"/>
              </a:rPr>
              <a:t>For managed NoSQL databases, we offer Amazon </a:t>
            </a:r>
            <a:r>
              <a:rPr lang="en-US" sz="1000" dirty="0" err="1">
                <a:latin typeface="Calibri" panose="020F0502020204030204" pitchFamily="34" charset="0"/>
              </a:rPr>
              <a:t>DynamoDB</a:t>
            </a:r>
            <a:r>
              <a:rPr lang="en-US" sz="1000" dirty="0">
                <a:latin typeface="Calibri" panose="020F0502020204030204" pitchFamily="34" charset="0"/>
              </a:rPr>
              <a:t>; Amazon Neptune, which can be used for graphs; Amazon </a:t>
            </a:r>
            <a:r>
              <a:rPr lang="en-US" sz="1000" dirty="0" err="1">
                <a:latin typeface="Calibri" panose="020F0502020204030204" pitchFamily="34" charset="0"/>
              </a:rPr>
              <a:t>ElastiCache</a:t>
            </a:r>
            <a:r>
              <a:rPr lang="en-US" sz="1000" dirty="0">
                <a:latin typeface="Calibri" panose="020F0502020204030204" pitchFamily="34" charset="0"/>
              </a:rPr>
              <a:t> supported by </a:t>
            </a:r>
            <a:r>
              <a:rPr lang="en-US" sz="1000" dirty="0" err="1">
                <a:latin typeface="Calibri" panose="020F0502020204030204" pitchFamily="34" charset="0"/>
              </a:rPr>
              <a:t>Redis</a:t>
            </a:r>
            <a:r>
              <a:rPr lang="en-US" sz="1000" dirty="0">
                <a:latin typeface="Calibri" panose="020F0502020204030204" pitchFamily="34" charset="0"/>
              </a:rPr>
              <a:t>; and Amazon EMR, which supports </a:t>
            </a:r>
            <a:r>
              <a:rPr lang="en-US" sz="1000" dirty="0" err="1">
                <a:latin typeface="Calibri" panose="020F0502020204030204" pitchFamily="34" charset="0"/>
              </a:rPr>
              <a:t>HBase</a:t>
            </a:r>
            <a:r>
              <a:rPr lang="en-US" sz="1000" dirty="0">
                <a:latin typeface="Calibri" panose="020F0502020204030204" pitchFamily="34" charset="0"/>
              </a:rPr>
              <a:t>. </a:t>
            </a:r>
          </a:p>
          <a:p>
            <a:endParaRPr lang="en-US" dirty="0"/>
          </a:p>
        </p:txBody>
      </p:sp>
    </p:spTree>
    <p:extLst>
      <p:ext uri="{BB962C8B-B14F-4D97-AF65-F5344CB8AC3E}">
        <p14:creationId xmlns:p14="http://schemas.microsoft.com/office/powerpoint/2010/main" val="365351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What about shifting database functionality to a NoSQL database? When would you use NoSQL over SQL? </a:t>
            </a:r>
          </a:p>
          <a:p>
            <a:endParaRPr lang="en-US" sz="1000" dirty="0">
              <a:latin typeface="Calibri" panose="020F0502020204030204" pitchFamily="34" charset="0"/>
            </a:endParaRPr>
          </a:p>
          <a:p>
            <a:r>
              <a:rPr lang="en-US" sz="1000" dirty="0">
                <a:latin typeface="Calibri" panose="020F0502020204030204" pitchFamily="34" charset="0"/>
              </a:rPr>
              <a:t>In addition to using managed services like Amazon </a:t>
            </a:r>
            <a:r>
              <a:rPr lang="en-US" sz="1000" dirty="0" err="1">
                <a:latin typeface="Calibri" panose="020F0502020204030204" pitchFamily="34" charset="0"/>
              </a:rPr>
              <a:t>DynamoDB</a:t>
            </a:r>
            <a:r>
              <a:rPr lang="en-US" sz="1000" dirty="0">
                <a:latin typeface="Calibri" panose="020F0502020204030204" pitchFamily="34" charset="0"/>
              </a:rPr>
              <a:t>, other options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Leaderboards and scoring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Rapid ingestion of clickstream or log data</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Temporary data needs, such as shopping cart data</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Hot tables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Metadata or lookup tables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session data</a:t>
            </a:r>
          </a:p>
          <a:p>
            <a:endParaRPr lang="en-US" sz="1000" dirty="0">
              <a:latin typeface="Calibri" panose="020F0502020204030204" pitchFamily="34" charset="0"/>
            </a:endParaRPr>
          </a:p>
          <a:p>
            <a:r>
              <a:rPr lang="en-US" sz="1000" dirty="0">
                <a:latin typeface="Calibri" panose="020F0502020204030204" pitchFamily="34" charset="0"/>
              </a:rPr>
              <a:t>As an example, an AWS customer, </a:t>
            </a:r>
            <a:r>
              <a:rPr lang="en-US" sz="1000" dirty="0" err="1">
                <a:latin typeface="Calibri" panose="020F0502020204030204" pitchFamily="34" charset="0"/>
              </a:rPr>
              <a:t>Scopely</a:t>
            </a:r>
            <a:r>
              <a:rPr lang="en-US" sz="1000" dirty="0">
                <a:latin typeface="Calibri" panose="020F0502020204030204" pitchFamily="34" charset="0"/>
              </a:rPr>
              <a:t>, decided to move game-state information into </a:t>
            </a:r>
            <a:r>
              <a:rPr lang="en-US" sz="1000" dirty="0" err="1">
                <a:latin typeface="Calibri" panose="020F0502020204030204" pitchFamily="34" charset="0"/>
              </a:rPr>
              <a:t>DynamoDB</a:t>
            </a:r>
            <a:r>
              <a:rPr lang="en-US" sz="1000" dirty="0">
                <a:latin typeface="Calibri" panose="020F0502020204030204" pitchFamily="34" charset="0"/>
              </a:rPr>
              <a:t> when they exceeded the capacity of an Amazon RDS instance. Instead of spending time </a:t>
            </a:r>
            <a:r>
              <a:rPr lang="en-US" sz="1000" dirty="0" err="1">
                <a:latin typeface="Calibri" panose="020F0502020204030204" pitchFamily="34" charset="0"/>
              </a:rPr>
              <a:t>sharding</a:t>
            </a:r>
            <a:r>
              <a:rPr lang="en-US" sz="1000" dirty="0">
                <a:latin typeface="Calibri" panose="020F0502020204030204" pitchFamily="34" charset="0"/>
              </a:rPr>
              <a:t> or optimizing Amazon RDS, they decided that a NoSQL database was what they needed to store game-state information.</a:t>
            </a:r>
          </a:p>
        </p:txBody>
      </p:sp>
    </p:spTree>
    <p:extLst>
      <p:ext uri="{BB962C8B-B14F-4D97-AF65-F5344CB8AC3E}">
        <p14:creationId xmlns:p14="http://schemas.microsoft.com/office/powerpoint/2010/main" val="603218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6057" y="4352227"/>
            <a:ext cx="5497974" cy="3622730"/>
          </a:xfrm>
        </p:spPr>
        <p:txBody>
          <a:bodyPr>
            <a:noAutofit/>
          </a:bodyPr>
          <a:lstStyle/>
          <a:p>
            <a:r>
              <a:rPr lang="en-US" sz="1000" dirty="0">
                <a:latin typeface="Calibri" panose="020F0502020204030204" pitchFamily="34" charset="0"/>
              </a:rPr>
              <a:t>Amazon </a:t>
            </a:r>
            <a:r>
              <a:rPr lang="en-US" sz="1000" dirty="0" err="1">
                <a:latin typeface="Calibri" panose="020F0502020204030204" pitchFamily="34" charset="0"/>
              </a:rPr>
              <a:t>DynamoDB</a:t>
            </a:r>
            <a:r>
              <a:rPr lang="en-US" sz="1000" dirty="0">
                <a:latin typeface="Calibri" panose="020F0502020204030204" pitchFamily="34" charset="0"/>
              </a:rPr>
              <a:t> has other key characteristics. It is a fast, NoSQL database service that makes it straightforward and cost-effective to store and retrieve any amount of data, and serve any level of request traffic. Its throughput and single-digit-millisecond low latency make it a good option for gaming, advertising technology, mobile, and many other applications. </a:t>
            </a:r>
            <a:r>
              <a:rPr lang="en-US" sz="1000" dirty="0" err="1">
                <a:latin typeface="Calibri" panose="020F0502020204030204" pitchFamily="34" charset="0"/>
              </a:rPr>
              <a:t>DynamoDB</a:t>
            </a:r>
            <a:r>
              <a:rPr lang="en-US" sz="1000" dirty="0">
                <a:latin typeface="Calibri" panose="020F0502020204030204" pitchFamily="34" charset="0"/>
              </a:rPr>
              <a:t> delivers seamless throughput and storage scaling via an API, and it has a management console that you can use to scale up or down to meet your needs. Many AWS customers have created </a:t>
            </a:r>
            <a:r>
              <a:rPr lang="en-US" sz="1000" dirty="0" err="1">
                <a:latin typeface="Calibri" panose="020F0502020204030204" pitchFamily="34" charset="0"/>
              </a:rPr>
              <a:t>DynamoDB</a:t>
            </a:r>
            <a:r>
              <a:rPr lang="en-US" sz="1000" dirty="0">
                <a:latin typeface="Calibri" panose="020F0502020204030204" pitchFamily="34" charset="0"/>
              </a:rPr>
              <a:t> deployments in a matter of minutes. These deployments were able to serve trillions of database requests per year.</a:t>
            </a:r>
          </a:p>
          <a:p>
            <a:endParaRPr lang="en-US" sz="1000" dirty="0">
              <a:latin typeface="Calibri" panose="020F0502020204030204" pitchFamily="34" charset="0"/>
            </a:endParaRPr>
          </a:p>
          <a:p>
            <a:r>
              <a:rPr lang="en-US" sz="1000" dirty="0" err="1">
                <a:latin typeface="Calibri" panose="020F0502020204030204" pitchFamily="34" charset="0"/>
              </a:rPr>
              <a:t>DynamoDB</a:t>
            </a:r>
            <a:r>
              <a:rPr lang="en-US" sz="1000" dirty="0">
                <a:latin typeface="Calibri" panose="020F0502020204030204" pitchFamily="34" charset="0"/>
              </a:rPr>
              <a:t> tables do not have fixed schemas, and each item can have a different number of attributes. Multiple data types add richness to the data model. Secondary indexes add flexibility to the queries that you can perform without affecting performance. Performance, reliability, and security are built in, with solid-state drive storage and automatic three-way replication. </a:t>
            </a:r>
            <a:r>
              <a:rPr lang="en-US" sz="1000" dirty="0" err="1">
                <a:latin typeface="Calibri" panose="020F0502020204030204" pitchFamily="34" charset="0"/>
              </a:rPr>
              <a:t>DynamoDB</a:t>
            </a:r>
            <a:r>
              <a:rPr lang="en-US" sz="1000" dirty="0">
                <a:latin typeface="Calibri" panose="020F0502020204030204" pitchFamily="34" charset="0"/>
              </a:rPr>
              <a:t> uses proven cryptographic methods to securely authenticate users and prevent unauthorized data access.</a:t>
            </a:r>
          </a:p>
          <a:p>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687815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6057" y="4352227"/>
            <a:ext cx="5497974" cy="4375084"/>
          </a:xfrm>
        </p:spPr>
        <p:txBody>
          <a:bodyPr>
            <a:noAutofit/>
          </a:bodyPr>
          <a:lstStyle/>
          <a:p>
            <a:pPr marL="0" indent="0">
              <a:lnSpc>
                <a:spcPct val="100000"/>
              </a:lnSpc>
              <a:spcBef>
                <a:spcPts val="2400"/>
              </a:spcBef>
              <a:buNone/>
            </a:pPr>
            <a:r>
              <a:rPr lang="en-US" sz="1000" dirty="0">
                <a:latin typeface="Calibri" panose="020F0502020204030204" pitchFamily="34" charset="0"/>
                <a:ea typeface="Amazon Ember Light" panose="020B0403020204020204" pitchFamily="34" charset="0"/>
                <a:cs typeface="Amazon Ember Light" panose="020B0403020204020204" pitchFamily="34" charset="0"/>
              </a:rPr>
              <a:t>A few more characteristics of Amazon </a:t>
            </a:r>
            <a:r>
              <a:rPr lang="en-US" sz="1000" dirty="0" err="1">
                <a:latin typeface="Calibri" panose="020F0502020204030204" pitchFamily="34" charset="0"/>
                <a:ea typeface="Amazon Ember Light" panose="020B0403020204020204" pitchFamily="34" charset="0"/>
                <a:cs typeface="Amazon Ember Light" panose="020B0403020204020204" pitchFamily="34" charset="0"/>
              </a:rPr>
              <a:t>DynamoDB</a:t>
            </a:r>
            <a:r>
              <a:rPr lang="en-US" sz="1000" dirty="0">
                <a:latin typeface="Calibri" panose="020F0502020204030204" pitchFamily="34" charset="0"/>
                <a:ea typeface="Amazon Ember Light" panose="020B0403020204020204" pitchFamily="34" charset="0"/>
                <a:cs typeface="Amazon Ember Light" panose="020B0403020204020204" pitchFamily="34" charset="0"/>
              </a:rPr>
              <a:t> include its predictable performance with a provisioned throughput model. </a:t>
            </a:r>
          </a:p>
          <a:p>
            <a:pPr marL="0" indent="0">
              <a:lnSpc>
                <a:spcPct val="100000"/>
              </a:lnSpc>
              <a:spcBef>
                <a:spcPts val="2400"/>
              </a:spcBef>
              <a:buNone/>
            </a:pPr>
            <a:endParaRPr lang="en-US" sz="1000" dirty="0">
              <a:latin typeface="Calibri" panose="020F0502020204030204" pitchFamily="34" charset="0"/>
              <a:ea typeface="Amazon Ember Light" panose="020B0403020204020204" pitchFamily="34" charset="0"/>
              <a:cs typeface="Amazon Ember Light" panose="020B0403020204020204" pitchFamily="34" charset="0"/>
            </a:endParaRPr>
          </a:p>
          <a:p>
            <a:pPr marL="0" indent="0">
              <a:lnSpc>
                <a:spcPct val="100000"/>
              </a:lnSpc>
              <a:spcBef>
                <a:spcPts val="2400"/>
              </a:spcBef>
              <a:buNone/>
            </a:pPr>
            <a:r>
              <a:rPr lang="en-US" sz="1000" dirty="0">
                <a:latin typeface="Calibri" panose="020F0502020204030204" pitchFamily="34" charset="0"/>
                <a:ea typeface="Amazon Ember Light" panose="020B0403020204020204" pitchFamily="34" charset="0"/>
                <a:cs typeface="Amazon Ember Light" panose="020B0403020204020204" pitchFamily="34" charset="0"/>
              </a:rPr>
              <a:t>It’s also durable and available for consistent, disk-only writes and on-demand backups.</a:t>
            </a:r>
          </a:p>
          <a:p>
            <a:pPr marL="0" indent="0">
              <a:lnSpc>
                <a:spcPct val="100000"/>
              </a:lnSpc>
              <a:spcBef>
                <a:spcPts val="2400"/>
              </a:spcBef>
              <a:buNone/>
            </a:pPr>
            <a:endParaRPr lang="en-US" sz="1000" dirty="0">
              <a:latin typeface="Calibri" panose="020F0502020204030204" pitchFamily="34" charset="0"/>
              <a:ea typeface="Amazon Ember Light" panose="020B0403020204020204" pitchFamily="34" charset="0"/>
              <a:cs typeface="Amazon Ember Light" panose="020B0403020204020204" pitchFamily="34" charset="0"/>
            </a:endParaRPr>
          </a:p>
          <a:p>
            <a:pPr marL="0" indent="0">
              <a:lnSpc>
                <a:spcPct val="100000"/>
              </a:lnSpc>
              <a:spcBef>
                <a:spcPts val="2400"/>
              </a:spcBef>
              <a:buNone/>
            </a:pPr>
            <a:r>
              <a:rPr lang="en-US" sz="1000" dirty="0">
                <a:latin typeface="Calibri" panose="020F0502020204030204" pitchFamily="34" charset="0"/>
                <a:ea typeface="Amazon Ember Light" panose="020B0403020204020204" pitchFamily="34" charset="0"/>
                <a:cs typeface="Amazon Ember Light" panose="020B0403020204020204" pitchFamily="34" charset="0"/>
              </a:rPr>
              <a:t>Amazon </a:t>
            </a:r>
            <a:r>
              <a:rPr lang="en-US" sz="1000" dirty="0" err="1">
                <a:latin typeface="Calibri" panose="020F0502020204030204" pitchFamily="34" charset="0"/>
                <a:ea typeface="Amazon Ember Light" panose="020B0403020204020204" pitchFamily="34" charset="0"/>
                <a:cs typeface="Amazon Ember Light" panose="020B0403020204020204" pitchFamily="34" charset="0"/>
              </a:rPr>
              <a:t>DynamoDB</a:t>
            </a:r>
            <a:r>
              <a:rPr lang="en-US" sz="1000" dirty="0">
                <a:latin typeface="Calibri" panose="020F0502020204030204" pitchFamily="34" charset="0"/>
                <a:ea typeface="Amazon Ember Light" panose="020B0403020204020204" pitchFamily="34" charset="0"/>
                <a:cs typeface="Amazon Ember Light" panose="020B0403020204020204" pitchFamily="34" charset="0"/>
              </a:rPr>
              <a:t> is a fully managed NoSQL database service with little administration.</a:t>
            </a:r>
          </a:p>
        </p:txBody>
      </p:sp>
    </p:spTree>
    <p:extLst>
      <p:ext uri="{BB962C8B-B14F-4D97-AF65-F5344CB8AC3E}">
        <p14:creationId xmlns:p14="http://schemas.microsoft.com/office/powerpoint/2010/main" val="3663615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06842"/>
          </a:xfrm>
        </p:spPr>
        <p:txBody>
          <a:bodyPr/>
          <a:lstStyle/>
          <a:p>
            <a:r>
              <a:rPr lang="en-US" sz="1000" dirty="0">
                <a:latin typeface="Calibri" panose="020F0502020204030204" pitchFamily="34" charset="0"/>
              </a:rPr>
              <a:t>The world of </a:t>
            </a:r>
            <a:r>
              <a:rPr lang="en-US" sz="1000" dirty="0" err="1">
                <a:latin typeface="Calibri" panose="020F0502020204030204" pitchFamily="34" charset="0"/>
              </a:rPr>
              <a:t>DynamoDB</a:t>
            </a:r>
            <a:r>
              <a:rPr lang="en-US" sz="1000" dirty="0">
                <a:latin typeface="Calibri" panose="020F0502020204030204" pitchFamily="34" charset="0"/>
              </a:rPr>
              <a:t> does not have schemas. In a table, you have items. An item has variable attributes that have key-value pairs, which is similar to associative array or hash. In </a:t>
            </a:r>
            <a:r>
              <a:rPr lang="en-US" sz="1000" dirty="0" err="1">
                <a:latin typeface="Calibri" panose="020F0502020204030204" pitchFamily="34" charset="0"/>
              </a:rPr>
              <a:t>DynamoDB</a:t>
            </a:r>
            <a:r>
              <a:rPr lang="en-US" sz="1000" dirty="0">
                <a:latin typeface="Calibri" panose="020F0502020204030204" pitchFamily="34" charset="0"/>
              </a:rPr>
              <a:t>, they are called key and attribute.</a:t>
            </a:r>
          </a:p>
          <a:p>
            <a:endParaRPr lang="en-US" sz="1000" dirty="0">
              <a:latin typeface="Calibri" panose="020F0502020204030204" pitchFamily="34" charset="0"/>
            </a:endParaRPr>
          </a:p>
          <a:p>
            <a:r>
              <a:rPr lang="en-US" sz="1000" dirty="0" err="1">
                <a:latin typeface="Calibri" panose="020F0502020204030204" pitchFamily="34" charset="0"/>
              </a:rPr>
              <a:t>DynamoDB</a:t>
            </a:r>
            <a:r>
              <a:rPr lang="en-US" sz="1000" dirty="0">
                <a:latin typeface="Calibri" panose="020F0502020204030204" pitchFamily="34" charset="0"/>
              </a:rPr>
              <a:t> supports key-value GET and PUT operations by using a user-defined primary key, which is a partition key, and is also known as a hash key. The primary key is the only required attribute for items in a table, and it uniquely identifies each item. You specify the primary key when you create a table. In addition, </a:t>
            </a:r>
            <a:r>
              <a:rPr lang="en-US" sz="1000" dirty="0" err="1">
                <a:latin typeface="Calibri" panose="020F0502020204030204" pitchFamily="34" charset="0"/>
              </a:rPr>
              <a:t>DynamoDB</a:t>
            </a:r>
            <a:r>
              <a:rPr lang="en-US" sz="1000" dirty="0">
                <a:latin typeface="Calibri" panose="020F0502020204030204" pitchFamily="34" charset="0"/>
              </a:rPr>
              <a:t> provides flexible querying by allowing queries on non-primary key attributes by using global secondary indexes and local secondary indexes.</a:t>
            </a:r>
          </a:p>
          <a:p>
            <a:endParaRPr lang="en-US" sz="1000" dirty="0">
              <a:latin typeface="Calibri" panose="020F0502020204030204" pitchFamily="34" charset="0"/>
            </a:endParaRPr>
          </a:p>
          <a:p>
            <a:r>
              <a:rPr lang="en-US" sz="1000" dirty="0">
                <a:latin typeface="Calibri" panose="020F0502020204030204" pitchFamily="34" charset="0"/>
              </a:rPr>
              <a:t>A primary key can be a single-attribute partition key or a composite partition-sort key. A composite partition-sort key is indexed as a partition key element and as a sort—also known as range—key element. This multi-part key could be a combination of </a:t>
            </a:r>
            <a:r>
              <a:rPr lang="en-US" sz="1000" dirty="0" err="1">
                <a:latin typeface="Calibri" panose="020F0502020204030204" pitchFamily="34" charset="0"/>
              </a:rPr>
              <a:t>UserID</a:t>
            </a:r>
            <a:r>
              <a:rPr lang="en-US" sz="1000" dirty="0">
                <a:latin typeface="Calibri" panose="020F0502020204030204" pitchFamily="34" charset="0"/>
              </a:rPr>
              <a:t>, which is a partition, and Timestamp, which is a sort.  By holding the partition key element constant, you can search across the sort key element to retrieve items. For example, you can retrieve all items for a single </a:t>
            </a:r>
            <a:r>
              <a:rPr lang="en-US" sz="1000" dirty="0" err="1">
                <a:latin typeface="Calibri" panose="020F0502020204030204" pitchFamily="34" charset="0"/>
              </a:rPr>
              <a:t>UserID</a:t>
            </a:r>
            <a:r>
              <a:rPr lang="en-US" sz="1000" dirty="0">
                <a:latin typeface="Calibri" panose="020F0502020204030204" pitchFamily="34" charset="0"/>
              </a:rPr>
              <a:t> across a range of timestamps.</a:t>
            </a:r>
          </a:p>
          <a:p>
            <a:endParaRPr lang="en-US" sz="1000" dirty="0">
              <a:latin typeface="Calibri" panose="020F0502020204030204" pitchFamily="34" charset="0"/>
            </a:endParaRPr>
          </a:p>
          <a:p>
            <a:r>
              <a:rPr lang="en-US" sz="1000" dirty="0">
                <a:latin typeface="Calibri" panose="020F0502020204030204" pitchFamily="34" charset="0"/>
              </a:rPr>
              <a:t>Auto-partitioning occurs with data set size growth, and as the capacity that you provision increases.</a:t>
            </a:r>
          </a:p>
        </p:txBody>
      </p:sp>
    </p:spTree>
    <p:extLst>
      <p:ext uri="{BB962C8B-B14F-4D97-AF65-F5344CB8AC3E}">
        <p14:creationId xmlns:p14="http://schemas.microsoft.com/office/powerpoint/2010/main" val="583967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Take a social network as an example. Users have friends, so you create tables for Users and Friends.  In the Users table, you use User as a partition key to query the data. For each item of a user, you have attributes. In this example, attributes are nicknames. As you can note from the example, the attributes do not all have to be the same length. Attributes can be of type string, number, binary, string-set, number-set, etc.</a:t>
            </a:r>
          </a:p>
          <a:p>
            <a:endParaRPr lang="en-US" sz="1000" dirty="0">
              <a:latin typeface="Calibri" panose="020F0502020204030204" pitchFamily="34" charset="0"/>
            </a:endParaRPr>
          </a:p>
          <a:p>
            <a:r>
              <a:rPr lang="en-US" sz="1000" dirty="0">
                <a:latin typeface="Calibri" panose="020F0502020204030204" pitchFamily="34" charset="0"/>
              </a:rPr>
              <a:t>In the Friends table, you use a composite primary key. The partition key is User and the sort key is Friend.  If you combine the user partition key and the friend sort key, you get a unique primary key for identifying that friendship.</a:t>
            </a:r>
          </a:p>
          <a:p>
            <a:endParaRPr lang="en-US" sz="1000" dirty="0">
              <a:latin typeface="Calibri" panose="020F0502020204030204" pitchFamily="34" charset="0"/>
            </a:endParaRPr>
          </a:p>
          <a:p>
            <a:r>
              <a:rPr lang="en-US" sz="1000" dirty="0">
                <a:latin typeface="Calibri" panose="020F0502020204030204" pitchFamily="34" charset="0"/>
              </a:rPr>
              <a:t>The item size cannot exceed 400 KB, which includes both the binary length of the attribute name—or UTF-8 length—and the binary length of the attribute value. The attribute name counts towards the size limit. For example, consider an item that has two attributes: one attribute that is named shirt-color with a value of R, and another attribute that is named shirt-size with a value of M. The total size of that item is 23 bytes.</a:t>
            </a:r>
          </a:p>
        </p:txBody>
      </p:sp>
    </p:spTree>
    <p:extLst>
      <p:ext uri="{BB962C8B-B14F-4D97-AF65-F5344CB8AC3E}">
        <p14:creationId xmlns:p14="http://schemas.microsoft.com/office/powerpoint/2010/main" val="959025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465138">
              <a:lnSpc>
                <a:spcPct val="100000"/>
              </a:lnSpc>
              <a:spcBef>
                <a:spcPts val="0"/>
              </a:spcBef>
              <a:spcAft>
                <a:spcPts val="0"/>
              </a:spcAft>
            </a:pPr>
            <a:r>
              <a:rPr lang="en-US" sz="1000" dirty="0">
                <a:latin typeface="Calibri" panose="020F0502020204030204" pitchFamily="34" charset="0"/>
              </a:rPr>
              <a:t>Let’s discuss the consistency of Amazon </a:t>
            </a:r>
            <a:r>
              <a:rPr lang="en-US" sz="1000" dirty="0" err="1">
                <a:latin typeface="Calibri" panose="020F0502020204030204" pitchFamily="34" charset="0"/>
              </a:rPr>
              <a:t>DynamoDB</a:t>
            </a:r>
            <a:r>
              <a:rPr lang="en-US" sz="1000" dirty="0">
                <a:latin typeface="Calibri" panose="020F0502020204030204" pitchFamily="34" charset="0"/>
              </a:rPr>
              <a:t>. You can synchronously replicate data across three facilities within an AWS Region. Also, at the time of the read request, you can specify whether a read operation should be eventually or strongly consistent.</a:t>
            </a:r>
          </a:p>
          <a:p>
            <a:pPr marL="0" lvl="1" indent="-465138">
              <a:lnSpc>
                <a:spcPct val="100000"/>
              </a:lnSpc>
              <a:spcBef>
                <a:spcPts val="0"/>
              </a:spcBef>
              <a:spcAft>
                <a:spcPts val="0"/>
              </a:spcAft>
            </a:pPr>
            <a:endParaRPr lang="en-US" sz="1000" dirty="0">
              <a:latin typeface="Calibri" panose="020F0502020204030204" pitchFamily="34" charset="0"/>
            </a:endParaRPr>
          </a:p>
          <a:p>
            <a:pPr marL="0" lvl="1" indent="-465138">
              <a:lnSpc>
                <a:spcPct val="100000"/>
              </a:lnSpc>
              <a:spcBef>
                <a:spcPts val="0"/>
              </a:spcBef>
              <a:spcAft>
                <a:spcPts val="0"/>
              </a:spcAft>
            </a:pPr>
            <a:r>
              <a:rPr lang="en-US" sz="1000" dirty="0">
                <a:latin typeface="Calibri" panose="020F0502020204030204" pitchFamily="34" charset="0"/>
              </a:rPr>
              <a:t>Keep in mind that if you do require strongly consistent read operation, it’s a 50 percent increase in cost. </a:t>
            </a:r>
          </a:p>
          <a:p>
            <a:pPr marL="0" lvl="0" indent="0">
              <a:buFont typeface="Arial" panose="020B0604020202020204" pitchFamily="34" charset="0"/>
              <a:buNone/>
            </a:pPr>
            <a:endParaRPr lang="en-US" baseline="0" dirty="0"/>
          </a:p>
        </p:txBody>
      </p:sp>
    </p:spTree>
    <p:extLst>
      <p:ext uri="{BB962C8B-B14F-4D97-AF65-F5344CB8AC3E}">
        <p14:creationId xmlns:p14="http://schemas.microsoft.com/office/powerpoint/2010/main" val="13987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rPr>
              <a:t>This slide shows an example of a global table that has replicas across three different Regions. A global table is a collection of one or more </a:t>
            </a:r>
            <a:r>
              <a:rPr lang="en-US" sz="1000" b="0" i="0" kern="1200" dirty="0" err="1">
                <a:solidFill>
                  <a:schemeClr val="tx1"/>
                </a:solidFill>
                <a:effectLst/>
                <a:latin typeface="Calibri" panose="020F0502020204030204" pitchFamily="34" charset="0"/>
                <a:ea typeface="+mn-ea"/>
              </a:rPr>
              <a:t>DynamoDB</a:t>
            </a:r>
            <a:r>
              <a:rPr lang="en-US" sz="1000" b="0" i="0" kern="1200" dirty="0">
                <a:solidFill>
                  <a:schemeClr val="tx1"/>
                </a:solidFill>
                <a:effectLst/>
                <a:latin typeface="Calibri" panose="020F0502020204030204" pitchFamily="34" charset="0"/>
                <a:ea typeface="+mn-ea"/>
              </a:rPr>
              <a:t> tables, which are all owned by a single AWS account. Each table in the global table is identified as a replica table. </a:t>
            </a:r>
          </a:p>
          <a:p>
            <a:endParaRPr lang="en-US" sz="1000" b="0" i="0" kern="1200" dirty="0">
              <a:solidFill>
                <a:schemeClr val="tx1"/>
              </a:solidFill>
              <a:effectLst/>
              <a:latin typeface="Calibri" panose="020F0502020204030204" pitchFamily="34" charset="0"/>
              <a:ea typeface="+mn-ea"/>
            </a:endParaRPr>
          </a:p>
          <a:p>
            <a:r>
              <a:rPr lang="en-US" sz="1000" b="0" i="0" kern="1200" dirty="0">
                <a:solidFill>
                  <a:schemeClr val="tx1"/>
                </a:solidFill>
                <a:effectLst/>
                <a:latin typeface="Calibri" panose="020F0502020204030204" pitchFamily="34" charset="0"/>
                <a:ea typeface="+mn-ea"/>
              </a:rPr>
              <a:t>A replica table—or replica, for short—is a single </a:t>
            </a:r>
            <a:r>
              <a:rPr lang="en-US" sz="1000" b="0" i="0" kern="1200" dirty="0" err="1">
                <a:solidFill>
                  <a:schemeClr val="tx1"/>
                </a:solidFill>
                <a:effectLst/>
                <a:latin typeface="Calibri" panose="020F0502020204030204" pitchFamily="34" charset="0"/>
                <a:ea typeface="+mn-ea"/>
              </a:rPr>
              <a:t>DynamoDB</a:t>
            </a:r>
            <a:r>
              <a:rPr lang="en-US" sz="1000" b="0" i="0" kern="1200" dirty="0">
                <a:solidFill>
                  <a:schemeClr val="tx1"/>
                </a:solidFill>
                <a:effectLst/>
                <a:latin typeface="Calibri" panose="020F0502020204030204" pitchFamily="34" charset="0"/>
                <a:ea typeface="+mn-ea"/>
              </a:rPr>
              <a:t> table that functions as a part of a global table. Each replica stores the same set of data items. Any given global table can have only one replica table per Region, and every replica has the same table name and the same primary key schema.</a:t>
            </a:r>
          </a:p>
          <a:p>
            <a:endParaRPr lang="en-US" sz="1000" b="0" i="0" kern="1200" dirty="0">
              <a:solidFill>
                <a:schemeClr val="tx1"/>
              </a:solidFill>
              <a:effectLst/>
              <a:latin typeface="Calibri" panose="020F0502020204030204" pitchFamily="34" charset="0"/>
              <a:ea typeface="+mn-ea"/>
            </a:endParaRPr>
          </a:p>
          <a:p>
            <a:r>
              <a:rPr lang="en-US" sz="1000" b="0" i="0" kern="1200" dirty="0">
                <a:solidFill>
                  <a:schemeClr val="tx1"/>
                </a:solidFill>
                <a:effectLst/>
                <a:latin typeface="Calibri" panose="020F0502020204030204" pitchFamily="34" charset="0"/>
                <a:ea typeface="+mn-ea"/>
              </a:rPr>
              <a:t>Amazon </a:t>
            </a:r>
            <a:r>
              <a:rPr lang="en-US" sz="1000" b="0" i="0" kern="1200" dirty="0" err="1">
                <a:solidFill>
                  <a:schemeClr val="tx1"/>
                </a:solidFill>
                <a:effectLst/>
                <a:latin typeface="Calibri" panose="020F0502020204030204" pitchFamily="34" charset="0"/>
                <a:ea typeface="+mn-ea"/>
              </a:rPr>
              <a:t>DynamoDB</a:t>
            </a:r>
            <a:r>
              <a:rPr lang="en-US" sz="1000" b="0" i="0" kern="1200" dirty="0">
                <a:solidFill>
                  <a:schemeClr val="tx1"/>
                </a:solidFill>
                <a:effectLst/>
                <a:latin typeface="Calibri" panose="020F0502020204030204" pitchFamily="34" charset="0"/>
                <a:ea typeface="+mn-ea"/>
              </a:rPr>
              <a:t> global tables provide a fully managed solution for deploying a multi-Region, multi-master database without having to build and maintain your own replication solution. When you create a global table, you specify the AWS Regions where you want the table to be available. </a:t>
            </a:r>
            <a:r>
              <a:rPr lang="en-US" sz="1000" b="0" i="0" kern="1200" dirty="0" err="1">
                <a:solidFill>
                  <a:schemeClr val="tx1"/>
                </a:solidFill>
                <a:effectLst/>
                <a:latin typeface="Calibri" panose="020F0502020204030204" pitchFamily="34" charset="0"/>
                <a:ea typeface="+mn-ea"/>
              </a:rPr>
              <a:t>DynamoDB</a:t>
            </a:r>
            <a:r>
              <a:rPr lang="en-US" sz="1000" b="0" i="0" kern="1200" dirty="0">
                <a:solidFill>
                  <a:schemeClr val="tx1"/>
                </a:solidFill>
                <a:effectLst/>
                <a:latin typeface="Calibri" panose="020F0502020204030204" pitchFamily="34" charset="0"/>
                <a:ea typeface="+mn-ea"/>
              </a:rPr>
              <a:t> performs all of the necessary tasks to create identical tables in these Regions, and propagate ongoing data changes to all of them.</a:t>
            </a:r>
          </a:p>
        </p:txBody>
      </p:sp>
    </p:spTree>
    <p:extLst>
      <p:ext uri="{BB962C8B-B14F-4D97-AF65-F5344CB8AC3E}">
        <p14:creationId xmlns:p14="http://schemas.microsoft.com/office/powerpoint/2010/main" val="124030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Introducing Part 1: Storing Web-Accessible Content with Amazon S3. </a:t>
            </a:r>
          </a:p>
        </p:txBody>
      </p:sp>
    </p:spTree>
    <p:extLst>
      <p:ext uri="{BB962C8B-B14F-4D97-AF65-F5344CB8AC3E}">
        <p14:creationId xmlns:p14="http://schemas.microsoft.com/office/powerpoint/2010/main" val="3018712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In the example on this slide, we have a replica in the us-east-1 Region, an Amazon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Stream, and two additional replicas. Any changes that are made to any item in any replica table will be replicated to all of the other replicas within the same global table. In a global table, a newly written item, such as the one on this slide, is usually propagated to all replica tables within seconds. With a global table, each replica table stores the same set of data items.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does not support partial replication of only some of the items.</a:t>
            </a:r>
          </a:p>
        </p:txBody>
      </p:sp>
    </p:spTree>
    <p:extLst>
      <p:ext uri="{BB962C8B-B14F-4D97-AF65-F5344CB8AC3E}">
        <p14:creationId xmlns:p14="http://schemas.microsoft.com/office/powerpoint/2010/main" val="190244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cs typeface="+mn-cs"/>
              </a:rPr>
              <a:t>In the table that is identified as a global table—which is represented in the diagram as us-east-1--the writes and reads will always be strongly consistent. However, us-central-1, which is a replica, will only be eventually consistent for writes. </a:t>
            </a: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An application can read and write data to any replica table. If your application only uses eventually consistent reads, and only issues reads against one AWS Region, then it will work without any modification. However, if your application requires strongly consistent reads, then it must perform all of its strongly consistent reads and writes in the same Region. </a:t>
            </a:r>
            <a:r>
              <a:rPr lang="en-US" sz="1000" b="0" i="0" kern="1200" dirty="0" err="1">
                <a:solidFill>
                  <a:schemeClr val="tx1"/>
                </a:solidFill>
                <a:effectLst/>
                <a:latin typeface="Calibri" panose="020F0502020204030204" pitchFamily="34" charset="0"/>
                <a:ea typeface="+mn-ea"/>
                <a:cs typeface="+mn-cs"/>
              </a:rPr>
              <a:t>DynamoDB</a:t>
            </a:r>
            <a:r>
              <a:rPr lang="en-US" sz="1000" b="0" i="0" kern="1200" dirty="0">
                <a:solidFill>
                  <a:schemeClr val="tx1"/>
                </a:solidFill>
                <a:effectLst/>
                <a:latin typeface="Calibri" panose="020F0502020204030204" pitchFamily="34" charset="0"/>
                <a:ea typeface="+mn-ea"/>
                <a:cs typeface="+mn-cs"/>
              </a:rPr>
              <a:t> does not support strongly consistent reads across AWS Regions. Therefore, if you write to one Region and read from another Region, the read response might include stale data that doesn't reflect the results of recently completed writes in the other Region.</a:t>
            </a:r>
          </a:p>
          <a:p>
            <a:endParaRPr lang="en-US" sz="1200" b="0" i="0" kern="1200" dirty="0">
              <a:solidFill>
                <a:schemeClr val="tx1"/>
              </a:solidFill>
              <a:effectLst/>
              <a:ea typeface="+mn-ea"/>
              <a:cs typeface="+mn-cs"/>
            </a:endParaRPr>
          </a:p>
        </p:txBody>
      </p:sp>
    </p:spTree>
    <p:extLst>
      <p:ext uri="{BB962C8B-B14F-4D97-AF65-F5344CB8AC3E}">
        <p14:creationId xmlns:p14="http://schemas.microsoft.com/office/powerpoint/2010/main" val="1106343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Conflicts can arise if applications update the same item in different Regions at about the same time. In this example, one user writes at 11:21:03 PM, and a second user writes to that exact same item at 11:21:04 PM. To ensure eventual consistency and settle any conflict,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global tables use a last write wins reconciliation between concurrent updates, where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makes a best effort to determine the last writer. With this conflict resolution mechanism, all of the replicas will agree on the latest update, and converge toward a state in which they all have identical data.</a:t>
            </a:r>
          </a:p>
          <a:p>
            <a:endParaRPr lang="en-US" sz="1200" b="0" i="0" kern="1200" dirty="0">
              <a:solidFill>
                <a:schemeClr val="tx1"/>
              </a:solidFill>
              <a:effectLst/>
            </a:endParaRPr>
          </a:p>
        </p:txBody>
      </p:sp>
    </p:spTree>
    <p:extLst>
      <p:ext uri="{BB962C8B-B14F-4D97-AF65-F5344CB8AC3E}">
        <p14:creationId xmlns:p14="http://schemas.microsoft.com/office/powerpoint/2010/main" val="222461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How do we enable global tables within Amazon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a:t>
            </a:r>
          </a:p>
          <a:p>
            <a:endParaRPr lang="en-US" sz="1000" b="0" i="0" kern="1200" dirty="0">
              <a:solidFill>
                <a:schemeClr val="tx1"/>
              </a:solidFill>
              <a:effectLst/>
              <a:latin typeface="Calibri" panose="020F0502020204030204" pitchFamily="34" charset="0"/>
            </a:endParaRPr>
          </a:p>
          <a:p>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global tables can be created in three steps:</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The first step is to create an ordinary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table —with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Streams enabled—in an AWS Region.</a:t>
            </a:r>
          </a:p>
          <a:p>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Next, repeat the first step for every other AWS Region where you want to replicate your data, and create other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tables.</a:t>
            </a:r>
          </a:p>
          <a:p>
            <a:r>
              <a:rPr lang="en-US" sz="1000" b="0" i="0" kern="1200" dirty="0">
                <a:solidFill>
                  <a:schemeClr val="tx1"/>
                </a:solidFill>
                <a:effectLst/>
                <a:latin typeface="Calibri" panose="020F0502020204030204" pitchFamily="34" charset="0"/>
              </a:rPr>
              <a:t>•</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Finally, based upon the tables that you have created, you can define a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global table.</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The AWS Management Console automates these tasks, so you can create a global table quickly. </a:t>
            </a:r>
          </a:p>
          <a:p>
            <a:r>
              <a:rPr lang="en-US" sz="1000" b="0" i="0" kern="1200" dirty="0">
                <a:solidFill>
                  <a:schemeClr val="tx1"/>
                </a:solidFill>
                <a:effectLst/>
                <a:latin typeface="Calibri" panose="020F0502020204030204" pitchFamily="34" charset="0"/>
              </a:rPr>
              <a:t>For detailed instructions, go to the following page. </a:t>
            </a:r>
          </a:p>
          <a:p>
            <a:r>
              <a:rPr lang="en-US" sz="1000" dirty="0">
                <a:latin typeface="Calibri" panose="020F0502020204030204" pitchFamily="34" charset="0"/>
                <a:hlinkClick r:id="rId3"/>
              </a:rPr>
              <a:t>http://docs.aws.amazon.com/amazondynamodb/latest/developerguide/globaltables.tutorial.html</a:t>
            </a:r>
            <a:endParaRPr lang="en-US" sz="1000" dirty="0">
              <a:latin typeface="Calibri" panose="020F0502020204030204" pitchFamily="34" charset="0"/>
            </a:endParaRPr>
          </a:p>
        </p:txBody>
      </p:sp>
    </p:spTree>
    <p:extLst>
      <p:ext uri="{BB962C8B-B14F-4D97-AF65-F5344CB8AC3E}">
        <p14:creationId xmlns:p14="http://schemas.microsoft.com/office/powerpoint/2010/main" val="3400684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i="0" dirty="0">
                <a:latin typeface="Calibri" panose="020F0502020204030204" pitchFamily="34" charset="0"/>
              </a:rPr>
              <a:t>Some best practices to remember regarding Amazon </a:t>
            </a:r>
            <a:r>
              <a:rPr lang="en-US" sz="1000" i="0" dirty="0" err="1">
                <a:latin typeface="Calibri" panose="020F0502020204030204" pitchFamily="34" charset="0"/>
              </a:rPr>
              <a:t>DynamoDB</a:t>
            </a:r>
            <a:r>
              <a:rPr lang="en-US" sz="1000" i="0" dirty="0">
                <a:latin typeface="Calibri" panose="020F0502020204030204" pitchFamily="34" charset="0"/>
              </a:rPr>
              <a:t> include:</a:t>
            </a:r>
          </a:p>
          <a:p>
            <a:pPr marL="0" indent="0">
              <a:buFont typeface="Arial" panose="020B0604020202020204" pitchFamily="34" charset="0"/>
              <a:buNone/>
            </a:pPr>
            <a:r>
              <a:rPr lang="en-US" sz="1000" i="0" dirty="0">
                <a:latin typeface="Calibri" panose="020F0502020204030204" pitchFamily="34" charset="0"/>
              </a:rPr>
              <a:t>•</a:t>
            </a:r>
            <a:r>
              <a:rPr lang="en-US" sz="1000" i="0" baseline="0" dirty="0">
                <a:latin typeface="Calibri" panose="020F0502020204030204" pitchFamily="34" charset="0"/>
              </a:rPr>
              <a:t>  </a:t>
            </a:r>
            <a:r>
              <a:rPr lang="en-US" sz="1000" i="0" dirty="0">
                <a:latin typeface="Calibri" panose="020F0502020204030204" pitchFamily="34" charset="0"/>
              </a:rPr>
              <a:t>Keeping the item size small. </a:t>
            </a:r>
          </a:p>
          <a:p>
            <a:pPr marL="0" indent="0">
              <a:buFont typeface="Arial" panose="020B0604020202020204" pitchFamily="34" charset="0"/>
              <a:buNone/>
            </a:pPr>
            <a:r>
              <a:rPr lang="en-US" sz="1000" i="0" dirty="0">
                <a:latin typeface="Calibri" panose="020F0502020204030204" pitchFamily="34" charset="0"/>
              </a:rPr>
              <a:t>•</a:t>
            </a:r>
            <a:r>
              <a:rPr lang="en-US" sz="1000" i="0" baseline="0" dirty="0">
                <a:latin typeface="Calibri" panose="020F0502020204030204" pitchFamily="34" charset="0"/>
              </a:rPr>
              <a:t>  </a:t>
            </a:r>
            <a:r>
              <a:rPr lang="en-US" sz="1000" i="0" dirty="0">
                <a:latin typeface="Calibri" panose="020F0502020204030204" pitchFamily="34" charset="0"/>
              </a:rPr>
              <a:t>Store metadata in </a:t>
            </a:r>
            <a:r>
              <a:rPr lang="en-US" sz="1000" i="0" dirty="0" err="1">
                <a:latin typeface="Calibri" panose="020F0502020204030204" pitchFamily="34" charset="0"/>
              </a:rPr>
              <a:t>DynamoDB</a:t>
            </a:r>
            <a:r>
              <a:rPr lang="en-US" sz="1000" i="0" dirty="0">
                <a:latin typeface="Calibri" panose="020F0502020204030204" pitchFamily="34" charset="0"/>
              </a:rPr>
              <a:t> and large binary large objects—or BLOBs—in Amazon S3.</a:t>
            </a:r>
          </a:p>
          <a:p>
            <a:pPr marL="0" indent="0">
              <a:buFont typeface="Arial" panose="020B0604020202020204" pitchFamily="34" charset="0"/>
              <a:buNone/>
            </a:pPr>
            <a:r>
              <a:rPr lang="en-US" sz="1000" i="0" dirty="0">
                <a:latin typeface="Calibri" panose="020F0502020204030204" pitchFamily="34" charset="0"/>
              </a:rPr>
              <a:t>•</a:t>
            </a:r>
            <a:r>
              <a:rPr lang="en-US" sz="1000" i="0" baseline="0" dirty="0">
                <a:latin typeface="Calibri" panose="020F0502020204030204" pitchFamily="34" charset="0"/>
              </a:rPr>
              <a:t>  </a:t>
            </a:r>
            <a:r>
              <a:rPr lang="en-US" sz="1000" i="0" dirty="0">
                <a:latin typeface="Calibri" panose="020F0502020204030204" pitchFamily="34" charset="0"/>
              </a:rPr>
              <a:t>Use a table per day, week, month, etc., for storing data about time series.</a:t>
            </a:r>
          </a:p>
          <a:p>
            <a:pPr marL="0" indent="0">
              <a:buFont typeface="Arial" panose="020B0604020202020204" pitchFamily="34" charset="0"/>
              <a:buNone/>
            </a:pPr>
            <a:r>
              <a:rPr lang="en-US" sz="1000" i="0" dirty="0">
                <a:latin typeface="Calibri" panose="020F0502020204030204" pitchFamily="34" charset="0"/>
              </a:rPr>
              <a:t>•</a:t>
            </a:r>
            <a:r>
              <a:rPr lang="en-US" sz="1000" i="0" baseline="0" dirty="0">
                <a:latin typeface="Calibri" panose="020F0502020204030204" pitchFamily="34" charset="0"/>
              </a:rPr>
              <a:t>  </a:t>
            </a:r>
            <a:r>
              <a:rPr lang="en-US" sz="1000" i="0" dirty="0">
                <a:latin typeface="Calibri" panose="020F0502020204030204" pitchFamily="34" charset="0"/>
              </a:rPr>
              <a:t>Use conditional or optimistic concurrency control updates.</a:t>
            </a:r>
          </a:p>
          <a:p>
            <a:pPr marL="0" indent="0">
              <a:buFont typeface="Arial" panose="020B0604020202020204" pitchFamily="34" charset="0"/>
              <a:buNone/>
            </a:pPr>
            <a:r>
              <a:rPr lang="en-US" sz="1000" i="0" dirty="0">
                <a:latin typeface="Calibri" panose="020F0502020204030204" pitchFamily="34" charset="0"/>
              </a:rPr>
              <a:t>•</a:t>
            </a:r>
            <a:r>
              <a:rPr lang="en-US" sz="1000" i="0" baseline="0" dirty="0">
                <a:latin typeface="Calibri" panose="020F0502020204030204" pitchFamily="34" charset="0"/>
              </a:rPr>
              <a:t>  </a:t>
            </a:r>
            <a:r>
              <a:rPr lang="en-US" sz="1000" i="0" dirty="0">
                <a:latin typeface="Calibri" panose="020F0502020204030204" pitchFamily="34" charset="0"/>
              </a:rPr>
              <a:t>And avoid hot keys and hot partitions.</a:t>
            </a:r>
          </a:p>
          <a:p>
            <a:pPr marL="0" indent="0">
              <a:buFont typeface="Arial" panose="020B0604020202020204" pitchFamily="34" charset="0"/>
              <a:buNone/>
            </a:pPr>
            <a:endParaRPr lang="en-US" sz="1000" i="0" dirty="0">
              <a:latin typeface="Calibri" panose="020F0502020204030204" pitchFamily="34" charset="0"/>
            </a:endParaRPr>
          </a:p>
          <a:p>
            <a:pPr marL="0" indent="0">
              <a:buFont typeface="Arial" panose="020B0604020202020204" pitchFamily="34" charset="0"/>
              <a:buNone/>
            </a:pPr>
            <a:r>
              <a:rPr lang="en-US" sz="1000" i="0" dirty="0">
                <a:latin typeface="Calibri" panose="020F0502020204030204" pitchFamily="34" charset="0"/>
              </a:rPr>
              <a:t>Optimistic concurrency control—or OCC—is a concurrency control method that is applied to transactional systems, such as relational database management systems and software transactional memory. OCC assumes that multiple transactions can frequently be completed without interfering with each other. While they are running, transactions use data resources without acquiring locks on those resources. Before each transaction is committed, the transaction verifies that no other transaction has modified the data it has read. If the check reveals conflicting modifications, the transaction that is being committed rolls back and can be restarted.</a:t>
            </a:r>
          </a:p>
          <a:p>
            <a:pPr marL="0" indent="0">
              <a:buFont typeface="Arial" panose="020B0604020202020204" pitchFamily="34" charset="0"/>
              <a:buNone/>
            </a:pPr>
            <a:endParaRPr lang="en-US" sz="1000" i="0" dirty="0">
              <a:latin typeface="Calibri" panose="020F0502020204030204" pitchFamily="34" charset="0"/>
            </a:endParaRPr>
          </a:p>
          <a:p>
            <a:pPr marL="0" indent="0">
              <a:buFont typeface="Arial" panose="020B0604020202020204" pitchFamily="34" charset="0"/>
              <a:buNone/>
            </a:pPr>
            <a:r>
              <a:rPr lang="en-US" sz="1000" i="0" dirty="0">
                <a:latin typeface="Calibri" panose="020F0502020204030204" pitchFamily="34" charset="0"/>
              </a:rPr>
              <a:t>OCC is generally used in environments with low data contention. When conflicts are rare, transactions can be completed without the expense of managing locks, and without having transactions wait for other transaction locks to clear. This method leads to higher throughput than other concurrency control methods. However, if contention for data resources is frequent, the cost of repeatedly restarting transactions hurts performance significantly. It is commonly thought that other concurrency control methods have better performance under these conditions. However, locking-based—or pessimistic—methods also can deliver poor performance because locking can drastically limit effective concurrency even when deadlocks are avoided.</a:t>
            </a:r>
          </a:p>
          <a:p>
            <a:pPr marL="0" indent="0">
              <a:buFont typeface="Arial" panose="020B0604020202020204" pitchFamily="34" charset="0"/>
              <a:buNone/>
            </a:pPr>
            <a:endParaRPr lang="en-US" sz="1000" i="0" dirty="0">
              <a:latin typeface="Calibri" panose="020F0502020204030204" pitchFamily="34" charset="0"/>
            </a:endParaRPr>
          </a:p>
          <a:p>
            <a:pPr marL="0" indent="0">
              <a:buFont typeface="Arial" panose="020B0604020202020204" pitchFamily="34" charset="0"/>
              <a:buNone/>
            </a:pPr>
            <a:endParaRPr lang="en-US" i="0" dirty="0"/>
          </a:p>
        </p:txBody>
      </p:sp>
    </p:spTree>
    <p:extLst>
      <p:ext uri="{BB962C8B-B14F-4D97-AF65-F5344CB8AC3E}">
        <p14:creationId xmlns:p14="http://schemas.microsoft.com/office/powerpoint/2010/main" val="1771350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discuss storing relational data in Amazon RDS. </a:t>
            </a:r>
          </a:p>
        </p:txBody>
      </p:sp>
    </p:spTree>
    <p:extLst>
      <p:ext uri="{BB962C8B-B14F-4D97-AF65-F5344CB8AC3E}">
        <p14:creationId xmlns:p14="http://schemas.microsoft.com/office/powerpoint/2010/main" val="1808784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If you host your own database on-premises, you must take care of everything. Your responsibilities include optimizing your application, scaling, ensuring high availability, installing operating system—or OS—software and maintenance, etc. </a:t>
            </a:r>
          </a:p>
          <a:p>
            <a:endParaRPr lang="en-US" sz="1000" dirty="0">
              <a:latin typeface="Calibri" panose="020F0502020204030204" pitchFamily="34" charset="0"/>
            </a:endParaRPr>
          </a:p>
          <a:p>
            <a:r>
              <a:rPr lang="en-US" sz="1000" dirty="0">
                <a:latin typeface="Calibri" panose="020F0502020204030204" pitchFamily="34" charset="0"/>
              </a:rPr>
              <a:t>If you host your databases in Amazon EC2, you don’t need to  install the OS, maintain the server, rack and stack servers, maintain the power supply, etc. </a:t>
            </a:r>
          </a:p>
        </p:txBody>
      </p:sp>
    </p:spTree>
    <p:extLst>
      <p:ext uri="{BB962C8B-B14F-4D97-AF65-F5344CB8AC3E}">
        <p14:creationId xmlns:p14="http://schemas.microsoft.com/office/powerpoint/2010/main" val="881964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If you choose a managed DB service like Amazon RDS, your only concern is optimizing your application. We take care of the rest, so the time that you gain by offloading undifferentiated labor to us can be used to optimize your application.</a:t>
            </a:r>
          </a:p>
        </p:txBody>
      </p:sp>
    </p:spTree>
    <p:extLst>
      <p:ext uri="{BB962C8B-B14F-4D97-AF65-F5344CB8AC3E}">
        <p14:creationId xmlns:p14="http://schemas.microsoft.com/office/powerpoint/2010/main" val="757797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Amazon RDS is a good option for developers because it allows developers to focus on innovation, such as query construction and optimization. </a:t>
            </a:r>
          </a:p>
          <a:p>
            <a:endParaRPr lang="en-US" sz="1000" b="0" dirty="0">
              <a:latin typeface="Calibri" panose="020F0502020204030204" pitchFamily="34" charset="0"/>
            </a:endParaRPr>
          </a:p>
          <a:p>
            <a:r>
              <a:rPr lang="en-US" sz="1000" b="0" dirty="0">
                <a:latin typeface="Calibri" panose="020F0502020204030204" pitchFamily="34" charset="0"/>
              </a:rPr>
              <a:t>Using Amazon RDS lets you offload the following operational burdens responsibilities: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Migration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Backup and recovery</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Patches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Software upgrades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Storage upgrades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Frequent server upgrades</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And hardware crashes</a:t>
            </a:r>
          </a:p>
        </p:txBody>
      </p:sp>
    </p:spTree>
    <p:extLst>
      <p:ext uri="{BB962C8B-B14F-4D97-AF65-F5344CB8AC3E}">
        <p14:creationId xmlns:p14="http://schemas.microsoft.com/office/powerpoint/2010/main" val="15661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481" y="4317504"/>
            <a:ext cx="5509549" cy="4224612"/>
          </a:xfrm>
        </p:spPr>
        <p:txBody>
          <a:bodyPr>
            <a:noAutofit/>
          </a:bodyPr>
          <a:lstStyle/>
          <a:p>
            <a:r>
              <a:rPr lang="en-US" sz="1000" b="0" u="none" baseline="0" dirty="0">
                <a:latin typeface="Calibri" panose="020F0502020204030204" pitchFamily="34" charset="0"/>
              </a:rPr>
              <a:t>What about security for Amazon RDS? </a:t>
            </a:r>
          </a:p>
          <a:p>
            <a:endParaRPr lang="en-US" sz="1000" b="0" u="none" baseline="0" dirty="0">
              <a:latin typeface="Calibri" panose="020F0502020204030204" pitchFamily="34" charset="0"/>
            </a:endParaRPr>
          </a:p>
          <a:p>
            <a:r>
              <a:rPr lang="en-US" sz="1000" b="0" u="none" baseline="0" dirty="0">
                <a:latin typeface="Calibri" panose="020F0502020204030204" pitchFamily="34" charset="0"/>
              </a:rPr>
              <a:t>•  You can control an Amazon RDS database instance by enabling security for Amazon RDS. </a:t>
            </a:r>
          </a:p>
          <a:p>
            <a:r>
              <a:rPr lang="en-US" sz="1000" b="0" u="none" baseline="0" dirty="0">
                <a:latin typeface="Calibri" panose="020F0502020204030204" pitchFamily="34" charset="0"/>
              </a:rPr>
              <a:t>•  If you enable security, the backups or snapshots of your data that you create will automatically be encrypted.</a:t>
            </a:r>
          </a:p>
          <a:p>
            <a:r>
              <a:rPr lang="en-US" sz="1000" b="0" u="none" baseline="0" dirty="0">
                <a:latin typeface="Calibri" panose="020F0502020204030204" pitchFamily="34" charset="0"/>
              </a:rPr>
              <a:t>•  Encrypted instances are currently available for all database engines that are supported in Amazon RDS.</a:t>
            </a:r>
          </a:p>
          <a:p>
            <a:r>
              <a:rPr lang="en-US" sz="1000" b="0" u="none" baseline="0" dirty="0">
                <a:latin typeface="Calibri" panose="020F0502020204030204" pitchFamily="34" charset="0"/>
              </a:rPr>
              <a:t>•  Use AWS Identity and Access Management—or IAM—to control which Amazon RDS operations each individual user can call.</a:t>
            </a:r>
          </a:p>
          <a:p>
            <a:r>
              <a:rPr lang="en-US" sz="1000" b="0" u="none" baseline="0" dirty="0">
                <a:latin typeface="Calibri" panose="020F0502020204030204" pitchFamily="34" charset="0"/>
              </a:rPr>
              <a:t>•  You can encrypt connections between your application and your DB instance by using SSL/TLS.</a:t>
            </a:r>
          </a:p>
          <a:p>
            <a:r>
              <a:rPr lang="en-US" sz="1000" b="0" u="none" baseline="0" dirty="0">
                <a:latin typeface="Calibri" panose="020F0502020204030204" pitchFamily="34" charset="0"/>
              </a:rPr>
              <a:t>•  Transparent Data Encryption—or TDE—is supported for SQL Server and Oracle.</a:t>
            </a:r>
          </a:p>
          <a:p>
            <a:r>
              <a:rPr lang="en-US" sz="1000" b="0" u="none" baseline="0" dirty="0">
                <a:latin typeface="Calibri" panose="020F0502020204030204" pitchFamily="34" charset="0"/>
              </a:rPr>
              <a:t>•  You can receive notifications of important events that occur on your Amazon RDS instance.</a:t>
            </a:r>
          </a:p>
          <a:p>
            <a:endParaRPr lang="en-US" b="0" u="none" baseline="0" dirty="0"/>
          </a:p>
        </p:txBody>
      </p:sp>
    </p:spTree>
    <p:extLst>
      <p:ext uri="{BB962C8B-B14F-4D97-AF65-F5344CB8AC3E}">
        <p14:creationId xmlns:p14="http://schemas.microsoft.com/office/powerpoint/2010/main" val="437378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Calibri" panose="020F0502020204030204" pitchFamily="34" charset="0"/>
                <a:ea typeface="+mn-ea"/>
                <a:cs typeface="+mn-cs"/>
              </a:rPr>
              <a:t>Web-based applications must be available, and they shouldn’t take long to load. If your applications are unavailable, it could lead to revenue loss. It could also affect customer loyalty and your brand image. A 1-second delay can translate into a 16 percent decrease in customer satisfaction. </a:t>
            </a:r>
          </a:p>
          <a:p>
            <a:endParaRPr lang="en-US" sz="1000" kern="1200" dirty="0">
              <a:solidFill>
                <a:schemeClr val="tx1"/>
              </a:solidFill>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Performance translates to higher page views, better customer experience, and higher conversion rates.</a:t>
            </a:r>
          </a:p>
        </p:txBody>
      </p:sp>
    </p:spTree>
    <p:extLst>
      <p:ext uri="{BB962C8B-B14F-4D97-AF65-F5344CB8AC3E}">
        <p14:creationId xmlns:p14="http://schemas.microsoft.com/office/powerpoint/2010/main" val="257885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4792" lvl="1" indent="-304792">
              <a:lnSpc>
                <a:spcPct val="100000"/>
              </a:lnSpc>
              <a:spcBef>
                <a:spcPts val="1600"/>
              </a:spcBef>
            </a:pPr>
            <a:r>
              <a:rPr lang="en-US" sz="1000" dirty="0">
                <a:latin typeface="Calibri" panose="020F0502020204030204" pitchFamily="34" charset="0"/>
              </a:rPr>
              <a:t>Amazon Aurora is a relational database that is delivered by using service-oriented architectures.</a:t>
            </a:r>
          </a:p>
          <a:p>
            <a:pPr marL="304792" lvl="1" indent="-304792">
              <a:lnSpc>
                <a:spcPct val="100000"/>
              </a:lnSpc>
              <a:spcBef>
                <a:spcPts val="1600"/>
              </a:spcBef>
            </a:pPr>
            <a:r>
              <a:rPr lang="en-US" sz="1000" dirty="0">
                <a:latin typeface="Calibri" panose="020F0502020204030204" pitchFamily="34" charset="0"/>
              </a:rPr>
              <a:t>•	It is similar to how Amazon </a:t>
            </a:r>
            <a:r>
              <a:rPr lang="en-US" sz="1000" dirty="0" err="1">
                <a:latin typeface="Calibri" panose="020F0502020204030204" pitchFamily="34" charset="0"/>
              </a:rPr>
              <a:t>DynamoDB</a:t>
            </a:r>
            <a:r>
              <a:rPr lang="en-US" sz="1000" dirty="0">
                <a:latin typeface="Calibri" panose="020F0502020204030204" pitchFamily="34" charset="0"/>
              </a:rPr>
              <a:t> is a managed version of an Amazon EC2-hosted NoSQL engine.</a:t>
            </a:r>
          </a:p>
          <a:p>
            <a:pPr marL="304792" lvl="1" indent="-304792">
              <a:lnSpc>
                <a:spcPct val="100000"/>
              </a:lnSpc>
              <a:spcBef>
                <a:spcPts val="1600"/>
              </a:spcBef>
            </a:pPr>
            <a:r>
              <a:rPr lang="en-US" sz="1000" dirty="0">
                <a:latin typeface="Calibri" panose="020F0502020204030204" pitchFamily="34" charset="0"/>
              </a:rPr>
              <a:t>•	It is scalable and highly available, and it uses Amazon S3.</a:t>
            </a:r>
          </a:p>
          <a:p>
            <a:pPr marL="304792" lvl="1" indent="-304792">
              <a:lnSpc>
                <a:spcPct val="100000"/>
              </a:lnSpc>
              <a:spcBef>
                <a:spcPts val="1600"/>
              </a:spcBef>
            </a:pPr>
            <a:r>
              <a:rPr lang="en-US" sz="1000" dirty="0">
                <a:latin typeface="Calibri" panose="020F0502020204030204" pitchFamily="34" charset="0"/>
              </a:rPr>
              <a:t>•	It has drop-in compatibility with MySQL v5.6.</a:t>
            </a:r>
          </a:p>
          <a:p>
            <a:pPr marL="304792" lvl="1" indent="-304792">
              <a:lnSpc>
                <a:spcPct val="100000"/>
              </a:lnSpc>
              <a:spcBef>
                <a:spcPts val="1600"/>
              </a:spcBef>
            </a:pPr>
            <a:r>
              <a:rPr lang="en-US" sz="1000" dirty="0">
                <a:latin typeface="Calibri" panose="020F0502020204030204" pitchFamily="34" charset="0"/>
              </a:rPr>
              <a:t>•	Existing applications “just work.”</a:t>
            </a:r>
          </a:p>
          <a:p>
            <a:pPr marL="304792" lvl="1" indent="-304792">
              <a:lnSpc>
                <a:spcPct val="100000"/>
              </a:lnSpc>
              <a:spcBef>
                <a:spcPts val="1600"/>
              </a:spcBef>
            </a:pPr>
            <a:r>
              <a:rPr lang="en-US" sz="1000" dirty="0">
                <a:latin typeface="Calibri" panose="020F0502020204030204" pitchFamily="34" charset="0"/>
              </a:rPr>
              <a:t>•	Amazon RDS customers that use MySQL can select options for migration.</a:t>
            </a:r>
          </a:p>
          <a:p>
            <a:pPr marL="304792" lvl="1" indent="-304792">
              <a:lnSpc>
                <a:spcPct val="100000"/>
              </a:lnSpc>
              <a:spcBef>
                <a:spcPts val="1600"/>
              </a:spcBef>
            </a:pPr>
            <a:r>
              <a:rPr lang="en-US" sz="1000" dirty="0">
                <a:latin typeface="Calibri" panose="020F0502020204030204" pitchFamily="34" charset="0"/>
              </a:rPr>
              <a:t>•	Amazon EC2 or on-premises MySQL users can import their data file.</a:t>
            </a:r>
          </a:p>
          <a:p>
            <a:pPr marL="304792" lvl="1" indent="-304792">
              <a:lnSpc>
                <a:spcPct val="100000"/>
              </a:lnSpc>
              <a:spcBef>
                <a:spcPts val="1600"/>
              </a:spcBef>
            </a:pPr>
            <a:r>
              <a:rPr lang="en-US" sz="1000" dirty="0">
                <a:latin typeface="Calibri" panose="020F0502020204030204" pitchFamily="34" charset="0"/>
              </a:rPr>
              <a:t>•	And it is compatible with PostgreSQL.</a:t>
            </a:r>
          </a:p>
          <a:p>
            <a:pPr marL="304792" lvl="1" indent="-304792">
              <a:lnSpc>
                <a:spcPct val="100000"/>
              </a:lnSpc>
              <a:spcBef>
                <a:spcPts val="1600"/>
              </a:spcBef>
            </a:pPr>
            <a:endParaRPr lang="en-US" sz="1000" dirty="0">
              <a:latin typeface="Calibri" panose="020F0502020204030204" pitchFamily="34" charset="0"/>
            </a:endParaRPr>
          </a:p>
          <a:p>
            <a:pPr marL="304792" lvl="1" indent="-304792">
              <a:lnSpc>
                <a:spcPct val="100000"/>
              </a:lnSpc>
              <a:spcBef>
                <a:spcPts val="1600"/>
              </a:spcBef>
            </a:pPr>
            <a:r>
              <a:rPr lang="en-US" sz="1000" dirty="0">
                <a:latin typeface="Calibri" panose="020F0502020204030204" pitchFamily="34" charset="0"/>
              </a:rPr>
              <a:t>To learn more, go to the following Amazon Aurora page. </a:t>
            </a:r>
          </a:p>
          <a:p>
            <a:pPr marL="0" marR="0" indent="0" algn="l" defTabSz="457200" rtl="0" eaLnBrk="1" fontAlgn="auto" latinLnBrk="0" hangingPunct="1">
              <a:lnSpc>
                <a:spcPct val="100000"/>
              </a:lnSpc>
              <a:spcBef>
                <a:spcPts val="0"/>
              </a:spcBef>
              <a:spcAft>
                <a:spcPts val="600"/>
              </a:spcAft>
              <a:buClrTx/>
              <a:buSzTx/>
              <a:buFontTx/>
              <a:buNone/>
              <a:tabLst/>
              <a:defRPr/>
            </a:pPr>
            <a:r>
              <a:rPr lang="en-US" altLang="en-US" sz="1000" dirty="0">
                <a:latin typeface="Calibri" panose="020F0502020204030204" pitchFamily="34" charset="0"/>
                <a:cs typeface="Arial" panose="020B0604020202020204" pitchFamily="34" charset="0"/>
                <a:hlinkClick r:id="rId3"/>
              </a:rPr>
              <a:t>https://aws.amazon.com/blogs/aws/highly-scalable-mysql-compat-rds-db-engine/</a:t>
            </a:r>
          </a:p>
        </p:txBody>
      </p:sp>
    </p:spTree>
    <p:extLst>
      <p:ext uri="{BB962C8B-B14F-4D97-AF65-F5344CB8AC3E}">
        <p14:creationId xmlns:p14="http://schemas.microsoft.com/office/powerpoint/2010/main" val="137945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Aurora is integrated with Amazon S3 for continuous backup. Six copies are replicated across three Availability Zones. </a:t>
            </a:r>
          </a:p>
          <a:p>
            <a:r>
              <a:rPr lang="en-US" sz="1000" dirty="0">
                <a:latin typeface="Calibri" panose="020F0502020204030204" pitchFamily="34" charset="0"/>
              </a:rPr>
              <a:t>You can move your logging and storage layer into a multi-tenant, scalable service layer.</a:t>
            </a:r>
          </a:p>
          <a:p>
            <a:r>
              <a:rPr lang="en-US" sz="1000" dirty="0">
                <a:latin typeface="Calibri" panose="020F0502020204030204" pitchFamily="34" charset="0"/>
              </a:rPr>
              <a:t>Amazon Aurora is also powered by solid state drive data planes of up to 64 TB per volume. You can add more storage in 10 GB increments in an on-demand basis. You only pay for the amount that you consume. </a:t>
            </a:r>
          </a:p>
          <a:p>
            <a:endParaRPr lang="en-US" dirty="0"/>
          </a:p>
        </p:txBody>
      </p:sp>
    </p:spTree>
    <p:extLst>
      <p:ext uri="{BB962C8B-B14F-4D97-AF65-F5344CB8AC3E}">
        <p14:creationId xmlns:p14="http://schemas.microsoft.com/office/powerpoint/2010/main" val="3080539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Aurora was built with a resilient design, and it offers an availability of 99.99 percent. It also has instant crash recovery.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Aurora can be compared to traditional databases that replay all logs over a single thread.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Aurora replays redo records as part of a disk read.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Aurora includes  parallel, distributed asynchronous recovery.</a:t>
            </a:r>
          </a:p>
          <a:p>
            <a:endParaRPr lang="en-US" sz="1000" dirty="0">
              <a:latin typeface="Calibri" panose="020F0502020204030204" pitchFamily="34" charset="0"/>
            </a:endParaRPr>
          </a:p>
          <a:p>
            <a:r>
              <a:rPr lang="en-US" sz="1000" dirty="0">
                <a:latin typeface="Calibri" panose="020F0502020204030204" pitchFamily="34" charset="0"/>
              </a:rPr>
              <a:t>The cache layer survives database restarts, which improves the read response.</a:t>
            </a:r>
          </a:p>
          <a:p>
            <a:endParaRPr lang="en-US" sz="1000" dirty="0">
              <a:latin typeface="Calibri" panose="020F0502020204030204" pitchFamily="34" charset="0"/>
            </a:endParaRPr>
          </a:p>
          <a:p>
            <a:r>
              <a:rPr lang="en-US" sz="1000" dirty="0">
                <a:latin typeface="Calibri" panose="020F0502020204030204" pitchFamily="34" charset="0"/>
              </a:rPr>
              <a:t>Read replicas are designed for instant promotion.</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Promotion can occur with up to 15 replicas.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Aurora  has a 10-millisecond replica lag, which can be compared to a lag of seconds or minutes that can occur with other database</a:t>
            </a:r>
            <a:r>
              <a:rPr lang="en-US" sz="1000" baseline="0" dirty="0">
                <a:latin typeface="Calibri" panose="020F0502020204030204" pitchFamily="34" charset="0"/>
              </a:rPr>
              <a:t> engines</a:t>
            </a:r>
            <a:r>
              <a:rPr lang="en-US" sz="1000" dirty="0">
                <a:latin typeface="Calibri" panose="020F0502020204030204" pitchFamily="34" charset="0"/>
              </a:rPr>
              <a:t>.</a:t>
            </a:r>
          </a:p>
        </p:txBody>
      </p:sp>
    </p:spTree>
    <p:extLst>
      <p:ext uri="{BB962C8B-B14F-4D97-AF65-F5344CB8AC3E}">
        <p14:creationId xmlns:p14="http://schemas.microsoft.com/office/powerpoint/2010/main" val="21797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you will work on a lab for implementing a </a:t>
            </a:r>
            <a:r>
              <a:rPr lang="en-US" sz="1000" dirty="0" err="1">
                <a:latin typeface="Calibri" panose="020F0502020204030204" pitchFamily="34" charset="0"/>
              </a:rPr>
              <a:t>serverless</a:t>
            </a:r>
            <a:r>
              <a:rPr lang="en-US" sz="1000" dirty="0">
                <a:latin typeface="Calibri" panose="020F0502020204030204" pitchFamily="34" charset="0"/>
              </a:rPr>
              <a:t> architecture with AWS managed services. </a:t>
            </a:r>
          </a:p>
        </p:txBody>
      </p:sp>
    </p:spTree>
    <p:extLst>
      <p:ext uri="{BB962C8B-B14F-4D97-AF65-F5344CB8AC3E}">
        <p14:creationId xmlns:p14="http://schemas.microsoft.com/office/powerpoint/2010/main" val="1006125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00"/>
              </a:spcBef>
              <a:buNone/>
            </a:pPr>
            <a:r>
              <a:rPr lang="en-US" sz="1000" b="0" dirty="0">
                <a:latin typeface="Calibri" panose="020F0502020204030204" pitchFamily="34" charset="0"/>
              </a:rPr>
              <a:t>In this lab, you will put together a </a:t>
            </a:r>
            <a:r>
              <a:rPr lang="en-US" sz="1000" b="0" dirty="0" err="1">
                <a:latin typeface="Calibri" panose="020F0502020204030204" pitchFamily="34" charset="0"/>
              </a:rPr>
              <a:t>serverless</a:t>
            </a:r>
            <a:r>
              <a:rPr lang="en-US" sz="1000" b="0" dirty="0">
                <a:latin typeface="Calibri" panose="020F0502020204030204" pitchFamily="34" charset="0"/>
              </a:rPr>
              <a:t> architecture that processes a text file, stores the information intelligently into </a:t>
            </a:r>
            <a:r>
              <a:rPr lang="en-US" sz="1000" b="0" dirty="0" err="1">
                <a:latin typeface="Calibri" panose="020F0502020204030204" pitchFamily="34" charset="0"/>
              </a:rPr>
              <a:t>DynamoDB</a:t>
            </a:r>
            <a:r>
              <a:rPr lang="en-US" sz="1000" b="0" dirty="0">
                <a:latin typeface="Calibri" panose="020F0502020204030204" pitchFamily="34" charset="0"/>
              </a:rPr>
              <a:t> tables, and sends notifications based on a condition within one of the tables.</a:t>
            </a:r>
          </a:p>
          <a:p>
            <a:pPr marL="0" indent="0">
              <a:lnSpc>
                <a:spcPct val="100000"/>
              </a:lnSpc>
              <a:spcBef>
                <a:spcPts val="1200"/>
              </a:spcBef>
              <a:buNone/>
            </a:pPr>
            <a:endParaRPr lang="en-US" sz="1000" b="0" dirty="0">
              <a:latin typeface="Calibri" panose="020F0502020204030204" pitchFamily="34" charset="0"/>
            </a:endParaRPr>
          </a:p>
          <a:p>
            <a:pPr marL="0" indent="0">
              <a:lnSpc>
                <a:spcPct val="100000"/>
              </a:lnSpc>
              <a:spcBef>
                <a:spcPts val="1200"/>
              </a:spcBef>
              <a:buNone/>
            </a:pPr>
            <a:r>
              <a:rPr lang="en-US" sz="1000" b="0" dirty="0">
                <a:latin typeface="Calibri" panose="020F0502020204030204" pitchFamily="34" charset="0"/>
              </a:rPr>
              <a:t>You will use the following services: </a:t>
            </a:r>
          </a:p>
          <a:p>
            <a:pPr marL="0" indent="0">
              <a:lnSpc>
                <a:spcPct val="100000"/>
              </a:lnSpc>
              <a:spcBef>
                <a:spcPts val="1200"/>
              </a:spcBef>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Amazon Simple Notification Service, or Amazon SNS</a:t>
            </a:r>
          </a:p>
          <a:p>
            <a:pPr marL="0" indent="0">
              <a:lnSpc>
                <a:spcPct val="100000"/>
              </a:lnSpc>
              <a:spcBef>
                <a:spcPts val="1200"/>
              </a:spcBef>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Amazon S3</a:t>
            </a:r>
          </a:p>
          <a:p>
            <a:pPr marL="0" indent="0">
              <a:lnSpc>
                <a:spcPct val="100000"/>
              </a:lnSpc>
              <a:spcBef>
                <a:spcPts val="1200"/>
              </a:spcBef>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AWS Lambda</a:t>
            </a:r>
          </a:p>
          <a:p>
            <a:pPr marL="0" indent="0">
              <a:lnSpc>
                <a:spcPct val="100000"/>
              </a:lnSpc>
              <a:spcBef>
                <a:spcPts val="1200"/>
              </a:spcBef>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IAM</a:t>
            </a:r>
          </a:p>
          <a:p>
            <a:pPr marL="0" indent="0">
              <a:lnSpc>
                <a:spcPct val="100000"/>
              </a:lnSpc>
              <a:spcBef>
                <a:spcPts val="1200"/>
              </a:spcBef>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Amazon </a:t>
            </a:r>
            <a:r>
              <a:rPr lang="en-US" sz="1000" b="0" dirty="0" err="1">
                <a:latin typeface="Calibri" panose="020F0502020204030204" pitchFamily="34" charset="0"/>
              </a:rPr>
              <a:t>DynamoDB</a:t>
            </a:r>
            <a:endParaRPr lang="en-US" sz="1000" b="0" dirty="0">
              <a:latin typeface="Calibri" panose="020F0502020204030204" pitchFamily="34" charset="0"/>
            </a:endParaRPr>
          </a:p>
          <a:p>
            <a:pPr marL="0" indent="0">
              <a:lnSpc>
                <a:spcPct val="100000"/>
              </a:lnSpc>
              <a:spcBef>
                <a:spcPts val="1200"/>
              </a:spcBef>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Amazon Simple Queue Service, or Amazon SQS </a:t>
            </a:r>
          </a:p>
        </p:txBody>
      </p:sp>
    </p:spTree>
    <p:extLst>
      <p:ext uri="{BB962C8B-B14F-4D97-AF65-F5344CB8AC3E}">
        <p14:creationId xmlns:p14="http://schemas.microsoft.com/office/powerpoint/2010/main" val="957214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0"/>
              </a:spcAft>
              <a:buFont typeface="Arial" panose="020B0604020202020204" pitchFamily="34" charset="0"/>
              <a:buNone/>
            </a:pPr>
            <a:r>
              <a:rPr lang="en-US" sz="1000" b="0" dirty="0">
                <a:latin typeface="Calibri" panose="020F0502020204030204" pitchFamily="34" charset="0"/>
              </a:rPr>
              <a:t>In this lab, you will: </a:t>
            </a:r>
          </a:p>
          <a:p>
            <a:pPr marL="0" indent="0">
              <a:spcAft>
                <a:spcPts val="0"/>
              </a:spcAft>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Create two AWS Lambda functions.</a:t>
            </a:r>
          </a:p>
          <a:p>
            <a:pPr marL="0" indent="0">
              <a:spcAft>
                <a:spcPts val="0"/>
              </a:spcAft>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Create an Amazon SNS topic.</a:t>
            </a:r>
          </a:p>
          <a:p>
            <a:pPr marL="0" indent="0">
              <a:spcAft>
                <a:spcPts val="0"/>
              </a:spcAft>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Create two Amazon SQS queues.</a:t>
            </a:r>
          </a:p>
          <a:p>
            <a:pPr marL="0" indent="0">
              <a:spcAft>
                <a:spcPts val="0"/>
              </a:spcAft>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Upload a text file.</a:t>
            </a:r>
          </a:p>
          <a:p>
            <a:pPr marL="0" indent="0">
              <a:spcAft>
                <a:spcPts val="0"/>
              </a:spcAft>
              <a:buFont typeface="Arial" panose="020B0604020202020204" pitchFamily="34" charset="0"/>
              <a:buNone/>
            </a:pPr>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And test the result.</a:t>
            </a:r>
          </a:p>
          <a:p>
            <a:pPr marL="0">
              <a:spcAft>
                <a:spcPts val="0"/>
              </a:spcAft>
            </a:pPr>
            <a:endParaRPr lang="en-US" b="0" dirty="0">
              <a:latin typeface="+mn-lt"/>
            </a:endParaRPr>
          </a:p>
        </p:txBody>
      </p:sp>
    </p:spTree>
    <p:extLst>
      <p:ext uri="{BB962C8B-B14F-4D97-AF65-F5344CB8AC3E}">
        <p14:creationId xmlns:p14="http://schemas.microsoft.com/office/powerpoint/2010/main" val="832423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 slide shows an example of the final product. </a:t>
            </a:r>
          </a:p>
        </p:txBody>
      </p:sp>
    </p:spTree>
    <p:extLst>
      <p:ext uri="{BB962C8B-B14F-4D97-AF65-F5344CB8AC3E}">
        <p14:creationId xmlns:p14="http://schemas.microsoft.com/office/powerpoint/2010/main" val="1594553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cs typeface="+mn-cs"/>
              </a:rPr>
              <a:t>In review, you:</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Discovered database services for storing and deploying web-accessible content quickly and cost effectively, depending on our needs. </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Identified the key features and benefits of Amazon S3, </a:t>
            </a:r>
            <a:r>
              <a:rPr lang="en-US" sz="1000" b="0" i="0" kern="1200" dirty="0" err="1">
                <a:solidFill>
                  <a:schemeClr val="tx1"/>
                </a:solidFill>
                <a:effectLst/>
                <a:latin typeface="Calibri" panose="020F0502020204030204" pitchFamily="34" charset="0"/>
                <a:ea typeface="+mn-ea"/>
                <a:cs typeface="+mn-cs"/>
              </a:rPr>
              <a:t>CloudFront</a:t>
            </a:r>
            <a:r>
              <a:rPr lang="en-US" sz="1000" b="0" i="0" kern="1200" dirty="0">
                <a:solidFill>
                  <a:schemeClr val="tx1"/>
                </a:solidFill>
                <a:effectLst/>
                <a:latin typeface="Calibri" panose="020F0502020204030204" pitchFamily="34" charset="0"/>
                <a:ea typeface="+mn-ea"/>
                <a:cs typeface="+mn-cs"/>
              </a:rPr>
              <a:t>, Amazon RDS, Amazon Aurora, and all other Amazon database services. </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Compared SQL databases with NoSQL databases</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And performed a lab that implements a </a:t>
            </a:r>
            <a:r>
              <a:rPr lang="en-US" sz="1000" b="0" i="0" kern="1200" dirty="0" err="1">
                <a:solidFill>
                  <a:schemeClr val="tx1"/>
                </a:solidFill>
                <a:effectLst/>
                <a:latin typeface="Calibri" panose="020F0502020204030204" pitchFamily="34" charset="0"/>
                <a:ea typeface="+mn-ea"/>
                <a:cs typeface="+mn-cs"/>
              </a:rPr>
              <a:t>serverless</a:t>
            </a:r>
            <a:r>
              <a:rPr lang="en-US" sz="1000" b="0" i="0" kern="1200" dirty="0">
                <a:solidFill>
                  <a:schemeClr val="tx1"/>
                </a:solidFill>
                <a:effectLst/>
                <a:latin typeface="Calibri" panose="020F0502020204030204" pitchFamily="34" charset="0"/>
                <a:ea typeface="+mn-ea"/>
                <a:cs typeface="+mn-cs"/>
              </a:rPr>
              <a:t> architecture with AWS managed services. </a:t>
            </a: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To finish this module, complete the lab and corresponding knowledge assessment. </a:t>
            </a:r>
          </a:p>
          <a:p>
            <a:endParaRPr lang="en-US" sz="1000"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57</a:t>
            </a:fld>
            <a:endParaRPr lang="en-US" dirty="0"/>
          </a:p>
        </p:txBody>
      </p:sp>
    </p:spTree>
    <p:extLst>
      <p:ext uri="{BB962C8B-B14F-4D97-AF65-F5344CB8AC3E}">
        <p14:creationId xmlns:p14="http://schemas.microsoft.com/office/powerpoint/2010/main" val="3644541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Next, we will introduce you to the Well-Architected Framework, and provide an overview of each of its five pillars. </a:t>
            </a:r>
          </a:p>
          <a:p>
            <a:endParaRPr lang="en-US" dirty="0"/>
          </a:p>
        </p:txBody>
      </p:sp>
    </p:spTree>
    <p:extLst>
      <p:ext uri="{BB962C8B-B14F-4D97-AF65-F5344CB8AC3E}">
        <p14:creationId xmlns:p14="http://schemas.microsoft.com/office/powerpoint/2010/main" val="1299809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a:t>
            </a:r>
            <a:r>
              <a:rPr lang="en-US" sz="1000" baseline="0" dirty="0">
                <a:latin typeface="Calibri" panose="020F0502020204030204" pitchFamily="34" charset="0"/>
              </a:rPr>
              <a:t> for participating!</a:t>
            </a:r>
            <a:endParaRPr lang="en-US" sz="1000" dirty="0">
              <a:latin typeface="Calibri" panose="020F0502020204030204" pitchFamily="34" charset="0"/>
            </a:endParaRPr>
          </a:p>
        </p:txBody>
      </p:sp>
    </p:spTree>
    <p:extLst>
      <p:ext uri="{BB962C8B-B14F-4D97-AF65-F5344CB8AC3E}">
        <p14:creationId xmlns:p14="http://schemas.microsoft.com/office/powerpoint/2010/main" val="184657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Let’s take a moment to review Amazon.com and consider where we might deliver content.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In the address bar, you can note that the application is transported over https://, or port 443. This tells you that Amazon.com uses  Secure Sockets Layer, or SSL. You can then note that the application content is dynamic because it’s personalized for Chris, which tells you that it has zero time to live, or TTL. You can also search for items by entering user input. The static images can be cached and stored in Amazon S3.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With the caching and acceleration technology of Amazon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we can deliver all of your content, including static images, videos, and content based on user input.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How should web-accessible content be stored? Let’s discuss how to store content in Amazon S3. </a:t>
            </a:r>
          </a:p>
        </p:txBody>
      </p:sp>
    </p:spTree>
    <p:extLst>
      <p:ext uri="{BB962C8B-B14F-4D97-AF65-F5344CB8AC3E}">
        <p14:creationId xmlns:p14="http://schemas.microsoft.com/office/powerpoint/2010/main" val="77689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Static assets—content that isn’t going change, such as text, images, and video content–can be stored in Amazon S3.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Let’s consider this pattern. An Amazon Elastic Compute Cloud—or Amazon EC2—instance is being used to serve static images and videos, which is not a proper use for that Amazon EC2 instance. Instead, you can store those images and videos in an Amazon S3 bucket that is enabled for public web hosting. You know that Amazon S3 will be durable, and that it will serve content quickly. When you use Amazon S3 to store static content, you don’t need to worry about scaling out an Amazon EC2 instance to serve videos and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Delivery of large files from a web server can become a problem in terms of network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The use of Amazon S3 eliminates the need to worry about network loads and data capacity on your web servers. You can also use Amazon </a:t>
            </a:r>
            <a:r>
              <a:rPr lang="en-US" sz="1000" dirty="0" err="1">
                <a:latin typeface="Calibri" panose="020F0502020204030204" pitchFamily="34" charset="0"/>
              </a:rPr>
              <a:t>CloudFront</a:t>
            </a:r>
            <a:r>
              <a:rPr lang="en-US" sz="1000" dirty="0">
                <a:latin typeface="Calibri" panose="020F0502020204030204" pitchFamily="34" charset="0"/>
              </a:rPr>
              <a:t>, which is a content delivery network—or CDN—that can be used as a global caching layer in front of Amazon S3 to accelerate content to your end users. User-generated content needs to be distributed across all your web servers.</a:t>
            </a:r>
          </a:p>
        </p:txBody>
      </p:sp>
    </p:spTree>
    <p:extLst>
      <p:ext uri="{BB962C8B-B14F-4D97-AF65-F5344CB8AC3E}">
        <p14:creationId xmlns:p14="http://schemas.microsoft.com/office/powerpoint/2010/main" val="161305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spcBef>
                <a:spcPts val="0"/>
              </a:spcBef>
              <a:spcAft>
                <a:spcPts val="0"/>
              </a:spcAft>
            </a:pPr>
            <a:r>
              <a:rPr lang="en-US" sz="1000" dirty="0">
                <a:latin typeface="Calibri" panose="020F0502020204030204" pitchFamily="34" charset="0"/>
              </a:rPr>
              <a:t>One solution is to store static asset files—such as Cascading Style Sheets, or CSS; multimedia, and others—in Amazon S3 and serve the files from there.</a:t>
            </a:r>
          </a:p>
          <a:p>
            <a:pPr lvl="0">
              <a:lnSpc>
                <a:spcPct val="100000"/>
              </a:lnSpc>
              <a:spcBef>
                <a:spcPts val="0"/>
              </a:spcBef>
              <a:spcAft>
                <a:spcPts val="0"/>
              </a:spcAft>
            </a:pPr>
            <a:endParaRPr lang="en-US" sz="1000" dirty="0">
              <a:latin typeface="Calibri" panose="020F0502020204030204" pitchFamily="34" charset="0"/>
            </a:endParaRPr>
          </a:p>
          <a:p>
            <a:pPr lvl="0">
              <a:lnSpc>
                <a:spcPct val="100000"/>
              </a:lnSpc>
              <a:spcBef>
                <a:spcPts val="0"/>
              </a:spcBef>
              <a:spcAft>
                <a:spcPts val="0"/>
              </a:spcAft>
            </a:pPr>
            <a:r>
              <a:rPr lang="en-US" sz="1000" dirty="0">
                <a:latin typeface="Calibri" panose="020F0502020204030204" pitchFamily="34" charset="0"/>
              </a:rPr>
              <a:t>Objects that are stored in Amazon S3 can be accessed directly by users if the bucket is public. </a:t>
            </a:r>
          </a:p>
          <a:p>
            <a:pPr lvl="0">
              <a:lnSpc>
                <a:spcPct val="100000"/>
              </a:lnSpc>
              <a:spcBef>
                <a:spcPts val="0"/>
              </a:spcBef>
              <a:spcAft>
                <a:spcPts val="0"/>
              </a:spcAft>
            </a:pPr>
            <a:endParaRPr lang="en-US" sz="1000" dirty="0">
              <a:latin typeface="Calibri" panose="020F0502020204030204" pitchFamily="34" charset="0"/>
            </a:endParaRPr>
          </a:p>
          <a:p>
            <a:pPr lvl="0">
              <a:lnSpc>
                <a:spcPct val="100000"/>
              </a:lnSpc>
              <a:spcBef>
                <a:spcPts val="0"/>
              </a:spcBef>
              <a:spcAft>
                <a:spcPts val="0"/>
              </a:spcAft>
            </a:pPr>
            <a:r>
              <a:rPr lang="en-US" sz="1000" dirty="0">
                <a:latin typeface="Calibri" panose="020F0502020204030204" pitchFamily="34" charset="0"/>
              </a:rPr>
              <a:t>Amazon S3 performs backups in at least three different data centers, and thus has extremely high durability. </a:t>
            </a:r>
          </a:p>
          <a:p>
            <a:pPr marL="800100" lvl="1" indent="-350838" fontAlgn="base">
              <a:lnSpc>
                <a:spcPct val="100000"/>
              </a:lnSpc>
              <a:spcBef>
                <a:spcPts val="1600"/>
              </a:spcBef>
            </a:pPr>
            <a:endParaRPr lang="en-US" dirty="0"/>
          </a:p>
        </p:txBody>
      </p:sp>
    </p:spTree>
    <p:extLst>
      <p:ext uri="{BB962C8B-B14F-4D97-AF65-F5344CB8AC3E}">
        <p14:creationId xmlns:p14="http://schemas.microsoft.com/office/powerpoint/2010/main" val="1506994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do you choose a Region for Amazon S3? You will want to have geographical proximity to your users. You should also collocate it with your Amazon EC2 instances, and with other AWS services that upload and download bucket objects. It is better to locate services as close as possible to the Amazon S3 buckets that must accessed. Collocating all of your relevant AWS services and Amazon S3 buckets in the same Region can help reduce costs and latencies.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Data that is stored in an Amazon S3 bucket is replicated across multiple data centers in a geographical region. It is important to carefully select the AWS Region where you store an object because response latencies grow when requests have to travel long distances over the internet.</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58436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695FC6-9FC2-694B-BCCA-E64E2C35D0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718"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719" name="Image" r:id="rId6" imgW="12600" imgH="9142560" progId="Photoshop.Image.17">
                  <p:embed/>
                </p:oleObj>
              </mc:Choice>
              <mc:Fallback>
                <p:oleObj name="Image" r:id="rId6" imgW="12600" imgH="9142560" progId="Photoshop.Image.17">
                  <p:embed/>
                  <p:pic>
                    <p:nvPicPr>
                      <p:cNvPr id="0" name=""/>
                      <p:cNvPicPr/>
                      <p:nvPr/>
                    </p:nvPicPr>
                    <p:blipFill>
                      <a:blip r:embed="rId5"/>
                      <a:stretch>
                        <a:fillRect/>
                      </a:stretch>
                    </p:blipFill>
                    <p:spPr>
                      <a:xfrm>
                        <a:off x="12186206" y="0"/>
                        <a:ext cx="9525" cy="6858000"/>
                      </a:xfrm>
                      <a:prstGeom prst="rect">
                        <a:avLst/>
                      </a:prstGeom>
                    </p:spPr>
                  </p:pic>
                </p:oleObj>
              </mc:Fallback>
            </mc:AlternateContent>
          </a:graphicData>
        </a:graphic>
      </p:graphicFrame>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9A680F-0901-144A-953B-AE8C728D24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64"/>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7" name="TextBox 6"/>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D1E772-4C42-324A-93A9-9BC559F1A7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089349-823C-9441-85C6-13FE5CB041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86006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685800" indent="-466344">
              <a:lnSpc>
                <a:spcPct val="150000"/>
              </a:lnSpc>
              <a:spcBef>
                <a:spcPts val="600"/>
              </a:spcBef>
              <a:buFontTx/>
              <a:buBlip>
                <a:blip r:embed="rId3"/>
              </a:buBlip>
              <a:defRPr b="0" i="0">
                <a:solidFill>
                  <a:schemeClr val="tx1"/>
                </a:solidFill>
                <a:latin typeface="Amazon Ember Light" charset="0"/>
                <a:ea typeface="Amazon Ember Light" charset="0"/>
                <a:cs typeface="Amazon Ember Light" charset="0"/>
              </a:defRPr>
            </a:lvl1pPr>
            <a:lvl2pPr marL="1143000" indent="-466344">
              <a:lnSpc>
                <a:spcPct val="150000"/>
              </a:lnSpc>
              <a:spcBef>
                <a:spcPts val="600"/>
              </a:spcBef>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569827B-04E7-E54B-BAA1-525084D25F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800"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370"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hyperlink" Target="https://docs.aws.amazon.com/AmazonS3/latest/dev/BucketRestrictions.html" TargetMode="External"/><Relationship Id="rId5" Type="http://schemas.openxmlformats.org/officeDocument/2006/relationships/image" Target="../media/image6.png"/><Relationship Id="rId4" Type="http://schemas.openxmlformats.org/officeDocument/2006/relationships/hyperlink" Target="https://docs.aws.amazon.com/AmazonS3/latest/dev/request-rate-perf-considerations.html"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hyperlink" Target="http://www.slideshare.net/AmazonWebServices/ddos-resiliency-with-amazon-web-services-sec305-aws-reinvent-2013"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hyperlink" Target="https://aws.amazon.com/cloudfront/details/"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7.xml"/><Relationship Id="rId7"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8.xm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22.png"/><Relationship Id="rId3" Type="http://schemas.openxmlformats.org/officeDocument/2006/relationships/notesSlide" Target="../notesSlides/notesSlide19.xml"/><Relationship Id="rId7" Type="http://schemas.openxmlformats.org/officeDocument/2006/relationships/image" Target="../media/image30.png"/><Relationship Id="rId12"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29.png"/><Relationship Id="rId11" Type="http://schemas.openxmlformats.org/officeDocument/2006/relationships/image" Target="../media/image33.emf"/><Relationship Id="rId5" Type="http://schemas.openxmlformats.org/officeDocument/2006/relationships/image" Target="../media/image28.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2.xml"/><Relationship Id="rId7"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16.png"/><Relationship Id="rId4" Type="http://schemas.openxmlformats.org/officeDocument/2006/relationships/hyperlink" Target="http://docs.aws.amazon.com/AmazonCloudFront/latest/DeveloperGuide/RequestAndResponseBehaviorS3Origin.html"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hyperlink" Target="http://databases.about.com/od/specificproducts/a/acid.htm"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39.jfi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39.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hyperlink" Target="http://docs.aws.amazon.com/amazondynamodb/latest/developerguide/globaltables.tutorial.html" TargetMode="Externa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8.xml"/><Relationship Id="rId5" Type="http://schemas.openxmlformats.org/officeDocument/2006/relationships/image" Target="../media/image6.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16.png"/><Relationship Id="rId4" Type="http://schemas.openxmlformats.org/officeDocument/2006/relationships/hyperlink" Target="https://aws.amazon.com/blogs/aws/highly-scalable-mysql-compat-rds-db-engine/"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54.xml"/><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55.xml.rels><?xml version="1.0" encoding="UTF-8" standalone="yes"?>
<Relationships xmlns="http://schemas.openxmlformats.org/package/2006/relationships"><Relationship Id="rId8" Type="http://schemas.openxmlformats.org/officeDocument/2006/relationships/image" Target="../media/image57.gif"/><Relationship Id="rId3" Type="http://schemas.openxmlformats.org/officeDocument/2006/relationships/notesSlide" Target="../notesSlides/notesSlide55.xml"/><Relationship Id="rId7" Type="http://schemas.openxmlformats.org/officeDocument/2006/relationships/image" Target="../media/image56.tiff"/><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56.xml"/><Relationship Id="rId7" Type="http://schemas.openxmlformats.org/officeDocument/2006/relationships/image" Target="../media/image43.png"/><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image" Target="../media/image50.png"/><Relationship Id="rId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56.tiff"/><Relationship Id="rId9"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62.png"/><Relationship Id="rId5" Type="http://schemas.openxmlformats.org/officeDocument/2006/relationships/image" Target="../media/image61.gif"/><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223311" y="1618573"/>
            <a:ext cx="6972420" cy="2742721"/>
          </a:xfrm>
        </p:spPr>
        <p:txBody>
          <a:bodyPr/>
          <a:lstStyle/>
          <a:p>
            <a:r>
              <a:rPr lang="en-US" sz="4800" dirty="0"/>
              <a:t>Module 7:                  Designing Web-Scale Media</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50276"/>
            <a:ext cx="10162761" cy="779463"/>
          </a:xfrm>
        </p:spPr>
        <p:txBody>
          <a:bodyPr>
            <a:noAutofit/>
          </a:bodyPr>
          <a:lstStyle/>
          <a:p>
            <a:r>
              <a:rPr lang="en-US" dirty="0"/>
              <a:t>Naming Buckets and Keys</a:t>
            </a:r>
          </a:p>
        </p:txBody>
      </p:sp>
      <p:sp>
        <p:nvSpPr>
          <p:cNvPr id="3" name="Content Placeholder 2"/>
          <p:cNvSpPr>
            <a:spLocks noGrp="1"/>
          </p:cNvSpPr>
          <p:nvPr>
            <p:ph idx="1"/>
          </p:nvPr>
        </p:nvSpPr>
        <p:spPr>
          <a:xfrm>
            <a:off x="266356" y="1428341"/>
            <a:ext cx="7789583" cy="4913308"/>
          </a:xfrm>
        </p:spPr>
        <p:txBody>
          <a:bodyPr>
            <a:normAutofit fontScale="92500" lnSpcReduction="20000"/>
          </a:bodyPr>
          <a:lstStyle/>
          <a:p>
            <a:pPr marL="0" indent="0" fontAlgn="base">
              <a:lnSpc>
                <a:spcPct val="120000"/>
              </a:lnSpc>
              <a:spcBef>
                <a:spcPts val="0"/>
              </a:spcBef>
              <a:buNone/>
            </a:pPr>
            <a:r>
              <a:rPr lang="en-US" sz="3100" dirty="0"/>
              <a:t>Amazon S3 maintains bucket’s object names:</a:t>
            </a:r>
          </a:p>
          <a:p>
            <a:pPr>
              <a:lnSpc>
                <a:spcPct val="120000"/>
              </a:lnSpc>
              <a:spcBef>
                <a:spcPts val="0"/>
              </a:spcBef>
            </a:pPr>
            <a:r>
              <a:rPr lang="en-US" sz="2600" dirty="0"/>
              <a:t>Keys are represented as strings.</a:t>
            </a:r>
          </a:p>
          <a:p>
            <a:pPr>
              <a:lnSpc>
                <a:spcPct val="120000"/>
              </a:lnSpc>
              <a:spcBef>
                <a:spcPts val="0"/>
              </a:spcBef>
            </a:pPr>
            <a:r>
              <a:rPr lang="en-US" sz="2600" dirty="0"/>
              <a:t>Namespace is partitioned by a prefix with multiple partitions to store object keys. </a:t>
            </a:r>
          </a:p>
          <a:p>
            <a:pPr>
              <a:lnSpc>
                <a:spcPct val="120000"/>
              </a:lnSpc>
              <a:spcBef>
                <a:spcPts val="0"/>
              </a:spcBef>
            </a:pPr>
            <a:r>
              <a:rPr lang="en-US" sz="2600" dirty="0"/>
              <a:t>The object names you choose dictate </a:t>
            </a:r>
            <a:r>
              <a:rPr lang="en-US" sz="2600" dirty="0" err="1"/>
              <a:t>keymap</a:t>
            </a:r>
            <a:r>
              <a:rPr lang="en-US" sz="2600" dirty="0"/>
              <a:t>.</a:t>
            </a:r>
          </a:p>
          <a:p>
            <a:pPr>
              <a:lnSpc>
                <a:spcPct val="120000"/>
              </a:lnSpc>
              <a:spcBef>
                <a:spcPts val="0"/>
              </a:spcBef>
            </a:pPr>
            <a:endParaRPr lang="en-US" sz="1200" dirty="0"/>
          </a:p>
          <a:p>
            <a:pPr marL="219456" indent="0">
              <a:lnSpc>
                <a:spcPct val="120000"/>
              </a:lnSpc>
              <a:spcBef>
                <a:spcPts val="0"/>
              </a:spcBef>
              <a:buNone/>
            </a:pPr>
            <a:r>
              <a:rPr lang="en-US" dirty="0"/>
              <a:t>Amazon S3 is object file storage:</a:t>
            </a:r>
          </a:p>
          <a:p>
            <a:pPr>
              <a:lnSpc>
                <a:spcPct val="120000"/>
              </a:lnSpc>
              <a:spcBef>
                <a:spcPts val="0"/>
              </a:spcBef>
            </a:pPr>
            <a:r>
              <a:rPr lang="en-US" sz="2600" dirty="0"/>
              <a:t>You want a bucket capable of routinely exceeding </a:t>
            </a:r>
            <a:br>
              <a:rPr lang="en-US" sz="2600" dirty="0"/>
            </a:br>
            <a:r>
              <a:rPr lang="en-US" sz="2600" dirty="0"/>
              <a:t>3,500 PUT/POST/DELETE or 5,500 GET requests </a:t>
            </a:r>
            <a:br>
              <a:rPr lang="en-US" sz="2600" dirty="0"/>
            </a:br>
            <a:r>
              <a:rPr lang="en-US" sz="2600" dirty="0"/>
              <a:t>per second.</a:t>
            </a:r>
          </a:p>
          <a:p>
            <a:pPr>
              <a:lnSpc>
                <a:spcPct val="120000"/>
              </a:lnSpc>
              <a:spcBef>
                <a:spcPts val="0"/>
              </a:spcBef>
            </a:pPr>
            <a:r>
              <a:rPr lang="en-US" sz="2600" dirty="0"/>
              <a:t>Increase your read or write performance exponentially.</a:t>
            </a:r>
            <a:br>
              <a:rPr lang="en-US" dirty="0"/>
            </a:br>
            <a:endParaRPr lang="en-US" sz="1200" dirty="0"/>
          </a:p>
          <a:p>
            <a:pPr marL="449262" lvl="1" indent="0" fontAlgn="base">
              <a:lnSpc>
                <a:spcPct val="120000"/>
              </a:lnSpc>
              <a:spcBef>
                <a:spcPts val="0"/>
              </a:spcBef>
              <a:buNone/>
            </a:pPr>
            <a:r>
              <a:rPr lang="en-US" dirty="0"/>
              <a:t>    </a:t>
            </a:r>
            <a:r>
              <a:rPr lang="en-US" dirty="0">
                <a:hlinkClick r:id="rId4"/>
              </a:rPr>
              <a:t>Learn more about Amazon S3 performance.</a:t>
            </a:r>
            <a:endParaRPr lang="en-US" dirty="0"/>
          </a:p>
          <a:p>
            <a:pPr marL="800100" lvl="1" indent="-350838" fontAlgn="base">
              <a:lnSpc>
                <a:spcPct val="120000"/>
              </a:lnSpc>
              <a:spcBef>
                <a:spcPts val="0"/>
              </a:spcBef>
            </a:pPr>
            <a:endParaRPr lang="en-US" dirty="0"/>
          </a:p>
          <a:p>
            <a:pPr lvl="1" fontAlgn="base">
              <a:lnSpc>
                <a:spcPct val="120000"/>
              </a:lnSpc>
              <a:spcBef>
                <a:spcPts val="0"/>
              </a:spcBef>
            </a:pPr>
            <a:endParaRPr lang="en-US" dirty="0"/>
          </a:p>
        </p:txBody>
      </p:sp>
      <p:sp>
        <p:nvSpPr>
          <p:cNvPr id="4" name="Content Placeholder 2"/>
          <p:cNvSpPr txBox="1">
            <a:spLocks/>
          </p:cNvSpPr>
          <p:nvPr/>
        </p:nvSpPr>
        <p:spPr>
          <a:xfrm>
            <a:off x="8233844" y="1632661"/>
            <a:ext cx="3596031" cy="4504668"/>
          </a:xfrm>
          <a:prstGeom prst="rect">
            <a:avLst/>
          </a:prstGeom>
          <a:ln>
            <a:solidFill>
              <a:srgbClr val="0C77C3"/>
            </a:solidFill>
          </a:ln>
        </p:spPr>
        <p:txBody>
          <a:bodyPr vert="horz" lIns="91440" tIns="45720" rIns="91440" bIns="45720" rtlCol="0">
            <a:normAutofit/>
          </a:bodyPr>
          <a:lstStyle>
            <a:lvl1pPr marL="685800" indent="-466344" algn="l" defTabSz="914400" rtl="0" eaLnBrk="1" latinLnBrk="0" hangingPunct="1">
              <a:lnSpc>
                <a:spcPct val="150000"/>
              </a:lnSpc>
              <a:spcBef>
                <a:spcPts val="600"/>
              </a:spcBef>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5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FontTx/>
              <a:buNone/>
            </a:pPr>
            <a:r>
              <a:rPr lang="en-US" sz="2400" dirty="0">
                <a:solidFill>
                  <a:srgbClr val="0C77C3"/>
                </a:solidFill>
                <a:latin typeface="Amazon Ember" panose="02000000000000000000" pitchFamily="2" charset="0"/>
                <a:ea typeface="Amazon Ember" panose="02000000000000000000" pitchFamily="2" charset="0"/>
              </a:rPr>
              <a:t>Naming Rules</a:t>
            </a:r>
          </a:p>
          <a:p>
            <a:pPr marL="342900" indent="-342900" fontAlgn="base">
              <a:lnSpc>
                <a:spcPct val="100000"/>
              </a:lnSpc>
              <a:spcBef>
                <a:spcPts val="1600"/>
              </a:spcBef>
              <a:buClr>
                <a:srgbClr val="0C77C3"/>
              </a:buClr>
              <a:buFont typeface="Arial" panose="020B0604020202020204" pitchFamily="34" charset="0"/>
              <a:buChar char="•"/>
            </a:pPr>
            <a:r>
              <a:rPr lang="en-US" sz="2200" dirty="0"/>
              <a:t>Starts with reversed timestamp, epoch time or counter. </a:t>
            </a:r>
          </a:p>
          <a:p>
            <a:pPr marL="342900" indent="-342900" fontAlgn="base">
              <a:lnSpc>
                <a:spcPct val="100000"/>
              </a:lnSpc>
              <a:spcBef>
                <a:spcPts val="1600"/>
              </a:spcBef>
              <a:buClr>
                <a:srgbClr val="0C77C3"/>
              </a:buClr>
              <a:buFont typeface="Arial" panose="020B0604020202020204" pitchFamily="34" charset="0"/>
              <a:buChar char="•"/>
            </a:pPr>
            <a:r>
              <a:rPr lang="en-US" sz="2200" dirty="0"/>
              <a:t>First 3-4 characters are critical.</a:t>
            </a:r>
          </a:p>
          <a:p>
            <a:pPr marL="342900" indent="-342900" fontAlgn="base">
              <a:lnSpc>
                <a:spcPct val="100000"/>
              </a:lnSpc>
              <a:spcBef>
                <a:spcPts val="1600"/>
              </a:spcBef>
              <a:buClr>
                <a:srgbClr val="0C77C3"/>
              </a:buClr>
              <a:buFont typeface="Arial" panose="020B0604020202020204" pitchFamily="34" charset="0"/>
              <a:buChar char="•"/>
            </a:pPr>
            <a:r>
              <a:rPr lang="en-US" sz="2200" dirty="0"/>
              <a:t>Randomize prefixes to be distributed across bucket’s partitions.</a:t>
            </a:r>
          </a:p>
        </p:txBody>
      </p:sp>
      <p:pic>
        <p:nvPicPr>
          <p:cNvPr id="5" name="Picture 4">
            <a:hlinkClick r:id="rId6"/>
            <a:extLst>
              <a:ext uri="{FF2B5EF4-FFF2-40B4-BE49-F238E27FC236}">
                <a16:creationId xmlns:a16="http://schemas.microsoft.com/office/drawing/2014/main" id="{94C66B25-81D8-CE4B-8441-40BB790BB5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1859" y="5503789"/>
            <a:ext cx="1620111" cy="630043"/>
          </a:xfrm>
          <a:prstGeom prst="rect">
            <a:avLst/>
          </a:prstGeom>
        </p:spPr>
      </p:pic>
    </p:spTree>
    <p:custDataLst>
      <p:tags r:id="rId1"/>
    </p:custDataLst>
    <p:extLst>
      <p:ext uri="{BB962C8B-B14F-4D97-AF65-F5344CB8AC3E}">
        <p14:creationId xmlns:p14="http://schemas.microsoft.com/office/powerpoint/2010/main" val="95764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426463" y="4363331"/>
            <a:ext cx="3694923" cy="184748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30" name="Rectangle 29"/>
          <p:cNvSpPr/>
          <p:nvPr/>
        </p:nvSpPr>
        <p:spPr>
          <a:xfrm>
            <a:off x="3426464" y="2510384"/>
            <a:ext cx="3694923" cy="184748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238539" y="107683"/>
            <a:ext cx="8600661" cy="1143817"/>
          </a:xfrm>
        </p:spPr>
        <p:txBody>
          <a:bodyPr>
            <a:noAutofit/>
          </a:bodyPr>
          <a:lstStyle/>
          <a:p>
            <a:r>
              <a:rPr lang="en-US" dirty="0"/>
              <a:t>Amazon S3 Partitions</a:t>
            </a:r>
          </a:p>
        </p:txBody>
      </p:sp>
      <p:sp>
        <p:nvSpPr>
          <p:cNvPr id="3" name="Content Placeholder 2"/>
          <p:cNvSpPr>
            <a:spLocks noGrp="1"/>
          </p:cNvSpPr>
          <p:nvPr>
            <p:ph idx="1"/>
          </p:nvPr>
        </p:nvSpPr>
        <p:spPr>
          <a:xfrm>
            <a:off x="238539" y="1440305"/>
            <a:ext cx="11325932" cy="4913308"/>
          </a:xfrm>
        </p:spPr>
        <p:txBody>
          <a:bodyPr>
            <a:normAutofit/>
          </a:bodyPr>
          <a:lstStyle/>
          <a:p>
            <a:pPr marL="0" indent="0" fontAlgn="base">
              <a:lnSpc>
                <a:spcPct val="100000"/>
              </a:lnSpc>
              <a:buNone/>
            </a:pPr>
            <a:r>
              <a:rPr lang="en-US" dirty="0"/>
              <a:t>Amazon S3 automatically partitions your buckets according to the prefixes of your files.</a:t>
            </a:r>
          </a:p>
          <a:p>
            <a:pPr fontAlgn="base"/>
            <a:endParaRPr lang="en-US" sz="1067" dirty="0"/>
          </a:p>
        </p:txBody>
      </p:sp>
      <p:sp>
        <p:nvSpPr>
          <p:cNvPr id="7" name="Rectangle 6"/>
          <p:cNvSpPr/>
          <p:nvPr/>
        </p:nvSpPr>
        <p:spPr>
          <a:xfrm>
            <a:off x="2942453" y="2598224"/>
            <a:ext cx="5037348" cy="1791260"/>
          </a:xfrm>
          <a:prstGeom prst="rect">
            <a:avLst/>
          </a:prstGeom>
        </p:spPr>
        <p:txBody>
          <a:bodyPr wrap="square">
            <a:spAutoFit/>
          </a:bodyPr>
          <a:lstStyle/>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1</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2</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3</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4</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p:txBody>
      </p:sp>
      <p:sp>
        <p:nvSpPr>
          <p:cNvPr id="16" name="Rectangle 15"/>
          <p:cNvSpPr/>
          <p:nvPr/>
        </p:nvSpPr>
        <p:spPr>
          <a:xfrm>
            <a:off x="2942451" y="4401831"/>
            <a:ext cx="5037348" cy="1791260"/>
          </a:xfrm>
          <a:prstGeom prst="rect">
            <a:avLst/>
          </a:prstGeom>
        </p:spPr>
        <p:txBody>
          <a:bodyPr wrap="square">
            <a:spAutoFit/>
          </a:bodyPr>
          <a:lstStyle/>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1</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2</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3</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4</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p:txBody>
      </p:sp>
      <p:sp>
        <p:nvSpPr>
          <p:cNvPr id="5" name="TextBox 4"/>
          <p:cNvSpPr txBox="1"/>
          <p:nvPr/>
        </p:nvSpPr>
        <p:spPr>
          <a:xfrm>
            <a:off x="1130735" y="3244143"/>
            <a:ext cx="2295728"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Partition 1</a:t>
            </a:r>
          </a:p>
        </p:txBody>
      </p:sp>
      <p:sp>
        <p:nvSpPr>
          <p:cNvPr id="20" name="TextBox 19"/>
          <p:cNvSpPr txBox="1"/>
          <p:nvPr/>
        </p:nvSpPr>
        <p:spPr>
          <a:xfrm>
            <a:off x="1130735" y="5047750"/>
            <a:ext cx="2295728"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Partition 2</a:t>
            </a:r>
          </a:p>
        </p:txBody>
      </p:sp>
    </p:spTree>
    <p:custDataLst>
      <p:tags r:id="rId1"/>
    </p:custDataLst>
    <p:extLst>
      <p:ext uri="{BB962C8B-B14F-4D97-AF65-F5344CB8AC3E}">
        <p14:creationId xmlns:p14="http://schemas.microsoft.com/office/powerpoint/2010/main" val="142107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426463" y="4363331"/>
            <a:ext cx="3694923" cy="184748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30" name="Rectangle 29"/>
          <p:cNvSpPr/>
          <p:nvPr/>
        </p:nvSpPr>
        <p:spPr>
          <a:xfrm>
            <a:off x="3426464" y="2510384"/>
            <a:ext cx="3694923" cy="184748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sp>
        <p:nvSpPr>
          <p:cNvPr id="2" name="Title 1"/>
          <p:cNvSpPr>
            <a:spLocks noGrp="1"/>
          </p:cNvSpPr>
          <p:nvPr>
            <p:ph type="title"/>
          </p:nvPr>
        </p:nvSpPr>
        <p:spPr>
          <a:xfrm>
            <a:off x="238539" y="107683"/>
            <a:ext cx="8600661" cy="1143817"/>
          </a:xfrm>
        </p:spPr>
        <p:txBody>
          <a:bodyPr>
            <a:noAutofit/>
          </a:bodyPr>
          <a:lstStyle/>
          <a:p>
            <a:r>
              <a:rPr lang="en-US" dirty="0"/>
              <a:t>Example: Automatic Partitions </a:t>
            </a:r>
          </a:p>
        </p:txBody>
      </p:sp>
      <p:sp>
        <p:nvSpPr>
          <p:cNvPr id="3" name="Content Placeholder 2"/>
          <p:cNvSpPr>
            <a:spLocks noGrp="1"/>
          </p:cNvSpPr>
          <p:nvPr>
            <p:ph idx="1"/>
          </p:nvPr>
        </p:nvSpPr>
        <p:spPr>
          <a:xfrm>
            <a:off x="238539" y="1440305"/>
            <a:ext cx="11325932" cy="4913308"/>
          </a:xfrm>
        </p:spPr>
        <p:txBody>
          <a:bodyPr>
            <a:normAutofit/>
          </a:bodyPr>
          <a:lstStyle/>
          <a:p>
            <a:pPr marL="0" indent="0" fontAlgn="base">
              <a:lnSpc>
                <a:spcPct val="100000"/>
              </a:lnSpc>
              <a:buNone/>
            </a:pPr>
            <a:r>
              <a:rPr lang="en-US" dirty="0"/>
              <a:t>Amazon S3 automatically partitions your buckets according to the prefixes of your files.</a:t>
            </a:r>
          </a:p>
          <a:p>
            <a:pPr fontAlgn="base"/>
            <a:endParaRPr lang="en-US" sz="1067" dirty="0"/>
          </a:p>
        </p:txBody>
      </p:sp>
      <p:sp>
        <p:nvSpPr>
          <p:cNvPr id="7" name="Rectangle 6"/>
          <p:cNvSpPr/>
          <p:nvPr/>
        </p:nvSpPr>
        <p:spPr>
          <a:xfrm>
            <a:off x="2942453" y="2598224"/>
            <a:ext cx="5037348" cy="1791260"/>
          </a:xfrm>
          <a:prstGeom prst="rect">
            <a:avLst/>
          </a:prstGeom>
        </p:spPr>
        <p:txBody>
          <a:bodyPr wrap="square">
            <a:spAutoFit/>
          </a:bodyPr>
          <a:lstStyle/>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1</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2</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3</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/album1/</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4</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p:txBody>
      </p:sp>
      <p:sp>
        <p:nvSpPr>
          <p:cNvPr id="4" name="Rectangle 3"/>
          <p:cNvSpPr/>
          <p:nvPr/>
        </p:nvSpPr>
        <p:spPr>
          <a:xfrm>
            <a:off x="8493739" y="2430125"/>
            <a:ext cx="3259499" cy="1938992"/>
          </a:xfrm>
          <a:prstGeom prst="rect">
            <a:avLst/>
          </a:prstGeom>
        </p:spPr>
        <p:txBody>
          <a:bodyPr wrap="square">
            <a:spAutoFit/>
          </a:bodyPr>
          <a:lstStyle/>
          <a:p>
            <a:pPr marL="4233" lvl="1" fontAlgn="base">
              <a:spcBef>
                <a:spcPct val="20000"/>
              </a:spcBef>
              <a:buClr>
                <a:srgbClr val="E98E31"/>
              </a:buClr>
              <a:buSzPct val="125000"/>
            </a:pPr>
            <a:r>
              <a:rPr lang="en-US" sz="24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If a process requests the photos from album1, all requests will go to the </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same partition</a:t>
            </a:r>
            <a:r>
              <a:rPr lang="en-US" sz="24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2" name="Left Arrow 31"/>
          <p:cNvSpPr/>
          <p:nvPr/>
        </p:nvSpPr>
        <p:spPr>
          <a:xfrm>
            <a:off x="7830438" y="2623107"/>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Left Arrow 32"/>
          <p:cNvSpPr/>
          <p:nvPr/>
        </p:nvSpPr>
        <p:spPr>
          <a:xfrm>
            <a:off x="7830438" y="3059144"/>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4" name="Left Arrow 33"/>
          <p:cNvSpPr/>
          <p:nvPr/>
        </p:nvSpPr>
        <p:spPr>
          <a:xfrm>
            <a:off x="7830437" y="3490988"/>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Left Arrow 34"/>
          <p:cNvSpPr/>
          <p:nvPr/>
        </p:nvSpPr>
        <p:spPr>
          <a:xfrm>
            <a:off x="7830437" y="3946023"/>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extBox 14"/>
          <p:cNvSpPr txBox="1"/>
          <p:nvPr/>
        </p:nvSpPr>
        <p:spPr>
          <a:xfrm>
            <a:off x="4186630" y="6223788"/>
            <a:ext cx="2174589" cy="461665"/>
          </a:xfrm>
          <a:prstGeom prst="rect">
            <a:avLst/>
          </a:prstGeom>
          <a:noFill/>
        </p:spPr>
        <p:txBody>
          <a:bodyPr wrap="square" rtlCol="0">
            <a:spAutoFit/>
          </a:bodyPr>
          <a:lstStyle/>
          <a:p>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16" name="Rectangle 15"/>
          <p:cNvSpPr/>
          <p:nvPr/>
        </p:nvSpPr>
        <p:spPr>
          <a:xfrm>
            <a:off x="2942451" y="4401831"/>
            <a:ext cx="5037348" cy="1791260"/>
          </a:xfrm>
          <a:prstGeom prst="rect">
            <a:avLst/>
          </a:prstGeom>
        </p:spPr>
        <p:txBody>
          <a:bodyPr wrap="square">
            <a:spAutoFit/>
          </a:bodyPr>
          <a:lstStyle/>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1</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2</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3</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533387"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/album2/</a:t>
            </a:r>
            <a:r>
              <a:rPr lang="en-US" sz="2400" dirty="0">
                <a:solidFill>
                  <a:srgbClr val="474746"/>
                </a:solidFill>
                <a:latin typeface="Courier New" panose="02070309020205020404" pitchFamily="49" charset="0"/>
                <a:cs typeface="Courier New" panose="02070309020205020404" pitchFamily="49" charset="0"/>
              </a:rPr>
              <a:t>photo</a:t>
            </a:r>
            <a:r>
              <a:rPr lang="en-US" sz="2400" dirty="0">
                <a:latin typeface="Courier New" panose="02070309020205020404" pitchFamily="49" charset="0"/>
                <a:cs typeface="Courier New" panose="02070309020205020404" pitchFamily="49" charset="0"/>
              </a:rPr>
              <a:t>4</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p:txBody>
      </p:sp>
      <p:sp>
        <p:nvSpPr>
          <p:cNvPr id="5" name="TextBox 4"/>
          <p:cNvSpPr txBox="1"/>
          <p:nvPr/>
        </p:nvSpPr>
        <p:spPr>
          <a:xfrm>
            <a:off x="1130735" y="3244143"/>
            <a:ext cx="2295728"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Partition 1</a:t>
            </a:r>
          </a:p>
        </p:txBody>
      </p:sp>
      <p:sp>
        <p:nvSpPr>
          <p:cNvPr id="20" name="TextBox 19"/>
          <p:cNvSpPr txBox="1"/>
          <p:nvPr/>
        </p:nvSpPr>
        <p:spPr>
          <a:xfrm>
            <a:off x="1130735" y="5047750"/>
            <a:ext cx="2295728"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Partition 2</a:t>
            </a:r>
          </a:p>
        </p:txBody>
      </p:sp>
      <p:pic>
        <p:nvPicPr>
          <p:cNvPr id="18" name="Picture 17">
            <a:hlinkClick r:id="rId4"/>
            <a:extLst>
              <a:ext uri="{FF2B5EF4-FFF2-40B4-BE49-F238E27FC236}">
                <a16:creationId xmlns:a16="http://schemas.microsoft.com/office/drawing/2014/main" id="{94C66B25-81D8-CE4B-8441-40BB790BB5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08333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650151" y="3876590"/>
            <a:ext cx="4525328" cy="41730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6" name="Rectangle 25"/>
          <p:cNvSpPr/>
          <p:nvPr/>
        </p:nvSpPr>
        <p:spPr>
          <a:xfrm>
            <a:off x="2655676" y="5602114"/>
            <a:ext cx="4525328" cy="48994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7" name="Rectangle 26"/>
          <p:cNvSpPr/>
          <p:nvPr/>
        </p:nvSpPr>
        <p:spPr>
          <a:xfrm>
            <a:off x="2655676" y="5178323"/>
            <a:ext cx="4525328" cy="469559"/>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8" name="Rectangle 27"/>
          <p:cNvSpPr/>
          <p:nvPr/>
        </p:nvSpPr>
        <p:spPr>
          <a:xfrm>
            <a:off x="2655677" y="4764002"/>
            <a:ext cx="4525328" cy="41377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9" name="Rectangle 28"/>
          <p:cNvSpPr/>
          <p:nvPr/>
        </p:nvSpPr>
        <p:spPr>
          <a:xfrm>
            <a:off x="2655676" y="4295636"/>
            <a:ext cx="4525328" cy="467820"/>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4" name="Rectangle 23"/>
          <p:cNvSpPr/>
          <p:nvPr/>
        </p:nvSpPr>
        <p:spPr>
          <a:xfrm>
            <a:off x="2650151" y="3452799"/>
            <a:ext cx="4525328" cy="41730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2" name="Rectangle 21"/>
          <p:cNvSpPr/>
          <p:nvPr/>
        </p:nvSpPr>
        <p:spPr>
          <a:xfrm>
            <a:off x="2658603" y="3025507"/>
            <a:ext cx="4525328" cy="41377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14" name="Rectangle 13"/>
          <p:cNvSpPr/>
          <p:nvPr/>
        </p:nvSpPr>
        <p:spPr>
          <a:xfrm>
            <a:off x="2650151" y="2570113"/>
            <a:ext cx="4525328" cy="458736"/>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6200000" scaled="1"/>
            <a:tileRect/>
          </a:gradFill>
          <a:ln>
            <a:solidFill>
              <a:srgbClr val="4F81BD"/>
            </a:solidFill>
          </a:ln>
        </p:spPr>
        <p:style>
          <a:lnRef idx="1">
            <a:schemeClr val="accent2"/>
          </a:lnRef>
          <a:fillRef idx="2">
            <a:schemeClr val="accent2"/>
          </a:fillRef>
          <a:effectRef idx="1">
            <a:schemeClr val="accent2"/>
          </a:effectRef>
          <a:fontRef idx="minor">
            <a:schemeClr val="dk1"/>
          </a:fontRef>
        </p:style>
        <p:txBody>
          <a:bodyPr rtlCol="0" anchor="ctr"/>
          <a:lstStyle/>
          <a:p>
            <a:pPr lvl="2"/>
            <a:endParaRPr lang="en-US" sz="2400" dirty="0"/>
          </a:p>
        </p:txBody>
      </p:sp>
      <p:sp>
        <p:nvSpPr>
          <p:cNvPr id="2" name="Title 1"/>
          <p:cNvSpPr>
            <a:spLocks noGrp="1"/>
          </p:cNvSpPr>
          <p:nvPr>
            <p:ph type="title"/>
          </p:nvPr>
        </p:nvSpPr>
        <p:spPr>
          <a:xfrm>
            <a:off x="238539" y="226951"/>
            <a:ext cx="8600661" cy="779463"/>
          </a:xfrm>
        </p:spPr>
        <p:txBody>
          <a:bodyPr>
            <a:normAutofit/>
          </a:bodyPr>
          <a:lstStyle/>
          <a:p>
            <a:r>
              <a:rPr lang="en-US" dirty="0"/>
              <a:t>Adding a Hex Hash Prefix</a:t>
            </a:r>
          </a:p>
        </p:txBody>
      </p:sp>
      <p:sp>
        <p:nvSpPr>
          <p:cNvPr id="3" name="Content Placeholder 2"/>
          <p:cNvSpPr>
            <a:spLocks noGrp="1"/>
          </p:cNvSpPr>
          <p:nvPr>
            <p:ph idx="1"/>
          </p:nvPr>
        </p:nvSpPr>
        <p:spPr>
          <a:xfrm>
            <a:off x="238538" y="1440305"/>
            <a:ext cx="11632619" cy="4913308"/>
          </a:xfrm>
          <a:noFill/>
        </p:spPr>
        <p:txBody>
          <a:bodyPr>
            <a:normAutofit/>
          </a:bodyPr>
          <a:lstStyle/>
          <a:p>
            <a:pPr marL="0" indent="0">
              <a:lnSpc>
                <a:spcPct val="100000"/>
              </a:lnSpc>
              <a:buNone/>
            </a:pPr>
            <a:r>
              <a:rPr lang="en-US" dirty="0"/>
              <a:t>You can add a hex hash prefix (or any base) to the key to reduce the chance that a request reads from the same partition multiple times at once.</a:t>
            </a:r>
          </a:p>
        </p:txBody>
      </p:sp>
      <p:sp>
        <p:nvSpPr>
          <p:cNvPr id="7" name="Rectangle 6"/>
          <p:cNvSpPr/>
          <p:nvPr/>
        </p:nvSpPr>
        <p:spPr>
          <a:xfrm>
            <a:off x="8426188" y="2681321"/>
            <a:ext cx="3125009" cy="2554930"/>
          </a:xfrm>
          <a:prstGeom prst="rect">
            <a:avLst/>
          </a:prstGeom>
        </p:spPr>
        <p:txBody>
          <a:bodyPr wrap="square">
            <a:spAutoFit/>
          </a:bodyPr>
          <a:lstStyle/>
          <a:p>
            <a:pPr fontAlgn="base">
              <a:buClr>
                <a:srgbClr val="E98E31"/>
              </a:buClr>
            </a:pPr>
            <a:r>
              <a:rPr lang="en-US" sz="2667"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If a process requests the first four photos, the requests will be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split between the partitions</a:t>
            </a:r>
            <a:r>
              <a:rPr lang="en-US" sz="2667"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7" name="Left Arrow 16"/>
          <p:cNvSpPr/>
          <p:nvPr/>
        </p:nvSpPr>
        <p:spPr>
          <a:xfrm>
            <a:off x="7939643" y="4249481"/>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Left Arrow 17"/>
          <p:cNvSpPr/>
          <p:nvPr/>
        </p:nvSpPr>
        <p:spPr>
          <a:xfrm>
            <a:off x="7939642" y="2946012"/>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Left Arrow 18"/>
          <p:cNvSpPr/>
          <p:nvPr/>
        </p:nvSpPr>
        <p:spPr>
          <a:xfrm>
            <a:off x="7939642" y="3382388"/>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Left Arrow 19"/>
          <p:cNvSpPr/>
          <p:nvPr/>
        </p:nvSpPr>
        <p:spPr>
          <a:xfrm>
            <a:off x="7939642" y="4687927"/>
            <a:ext cx="435431" cy="386271"/>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Rectangle 4"/>
          <p:cNvSpPr/>
          <p:nvPr/>
        </p:nvSpPr>
        <p:spPr>
          <a:xfrm>
            <a:off x="2650149" y="2570113"/>
            <a:ext cx="4436495" cy="4007251"/>
          </a:xfrm>
          <a:prstGeom prst="rect">
            <a:avLst/>
          </a:prstGeom>
        </p:spPr>
        <p:txBody>
          <a:bodyPr wrap="square">
            <a:spAutoFit/>
          </a:bodyPr>
          <a:lstStyle/>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/2e4f/</a:t>
            </a:r>
            <a:r>
              <a:rPr lang="en-US" sz="2400" dirty="0">
                <a:solidFill>
                  <a:srgbClr val="474746"/>
                </a:solidFill>
                <a:latin typeface="Courier New" panose="02070309020205020404" pitchFamily="49" charset="0"/>
                <a:cs typeface="Courier New" panose="02070309020205020404" pitchFamily="49" charset="0"/>
              </a:rPr>
              <a:t>album2/photo</a:t>
            </a:r>
            <a:r>
              <a:rPr lang="en-US" sz="2400" dirty="0">
                <a:latin typeface="Courier New" panose="02070309020205020404" pitchFamily="49" charset="0"/>
                <a:cs typeface="Courier New" panose="02070309020205020404" pitchFamily="49" charset="0"/>
              </a:rPr>
              <a:t>7</a:t>
            </a:r>
            <a:r>
              <a:rPr lang="en-US" sz="2400" dirty="0">
                <a:solidFill>
                  <a:srgbClr val="474746"/>
                </a:solidFill>
                <a:latin typeface="Courier New" panose="02070309020205020404" pitchFamily="49" charset="0"/>
                <a:cs typeface="Courier New" panose="02070309020205020404" pitchFamily="49" charset="0"/>
              </a:rPr>
              <a:t>.jpg</a:t>
            </a:r>
            <a:endParaRPr lang="en-US" sz="2400" dirty="0">
              <a:latin typeface="Courier New" panose="02070309020205020404" pitchFamily="49" charset="0"/>
              <a:cs typeface="Courier New" panose="02070309020205020404" pitchFamily="49" charset="0"/>
            </a:endParaRP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/3a79/</a:t>
            </a:r>
            <a:r>
              <a:rPr lang="en-US" sz="2400" dirty="0">
                <a:solidFill>
                  <a:srgbClr val="474746"/>
                </a:solidFill>
                <a:latin typeface="Courier New" panose="02070309020205020404" pitchFamily="49" charset="0"/>
                <a:cs typeface="Courier New" panose="02070309020205020404" pitchFamily="49" charset="0"/>
              </a:rPr>
              <a:t>album1/photo</a:t>
            </a:r>
            <a:r>
              <a:rPr lang="en-US" sz="2400" dirty="0">
                <a:latin typeface="Courier New" panose="02070309020205020404" pitchFamily="49" charset="0"/>
                <a:cs typeface="Courier New" panose="02070309020205020404" pitchFamily="49" charset="0"/>
              </a:rPr>
              <a:t>2</a:t>
            </a:r>
            <a:r>
              <a:rPr lang="en-US" sz="2400" dirty="0">
                <a:solidFill>
                  <a:srgbClr val="474746"/>
                </a:solidFill>
                <a:latin typeface="Courier New" panose="02070309020205020404" pitchFamily="49" charset="0"/>
                <a:cs typeface="Courier New" panose="02070309020205020404" pitchFamily="49" charset="0"/>
              </a:rPr>
              <a:t>.jpg</a:t>
            </a:r>
            <a:endParaRPr lang="en-US" sz="2400" dirty="0">
              <a:latin typeface="Courier New" panose="02070309020205020404" pitchFamily="49" charset="0"/>
              <a:cs typeface="Courier New" panose="02070309020205020404" pitchFamily="49" charset="0"/>
            </a:endParaRP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/7b54/</a:t>
            </a:r>
            <a:r>
              <a:rPr lang="en-US" sz="2400" dirty="0">
                <a:solidFill>
                  <a:srgbClr val="474746"/>
                </a:solidFill>
                <a:latin typeface="Courier New" panose="02070309020205020404" pitchFamily="49" charset="0"/>
                <a:cs typeface="Courier New" panose="02070309020205020404" pitchFamily="49" charset="0"/>
              </a:rPr>
              <a:t>album1/photo</a:t>
            </a:r>
            <a:r>
              <a:rPr lang="en-US" sz="2400" dirty="0">
                <a:latin typeface="Courier New" panose="02070309020205020404" pitchFamily="49" charset="0"/>
                <a:cs typeface="Courier New" panose="02070309020205020404" pitchFamily="49" charset="0"/>
              </a:rPr>
              <a:t>3</a:t>
            </a:r>
            <a:r>
              <a:rPr lang="en-US" sz="2400" dirty="0">
                <a:solidFill>
                  <a:srgbClr val="474746"/>
                </a:solidFill>
                <a:latin typeface="Courier New" panose="02070309020205020404" pitchFamily="49" charset="0"/>
                <a:cs typeface="Courier New" panose="02070309020205020404" pitchFamily="49" charset="0"/>
              </a:rPr>
              <a:t>.jpg</a:t>
            </a:r>
            <a:endParaRPr lang="en-US" sz="2400" dirty="0">
              <a:latin typeface="Courier New" panose="02070309020205020404" pitchFamily="49" charset="0"/>
              <a:cs typeface="Courier New" panose="02070309020205020404" pitchFamily="49" charset="0"/>
            </a:endParaRP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/8761/</a:t>
            </a:r>
            <a:r>
              <a:rPr lang="en-US" sz="2400" dirty="0">
                <a:solidFill>
                  <a:srgbClr val="474746"/>
                </a:solidFill>
                <a:latin typeface="Courier New" panose="02070309020205020404" pitchFamily="49" charset="0"/>
                <a:cs typeface="Courier New" panose="02070309020205020404" pitchFamily="49" charset="0"/>
              </a:rPr>
              <a:t>album2/photo</a:t>
            </a:r>
            <a:r>
              <a:rPr lang="en-US" sz="2400" dirty="0">
                <a:latin typeface="Courier New" panose="02070309020205020404" pitchFamily="49" charset="0"/>
                <a:cs typeface="Courier New" panose="02070309020205020404" pitchFamily="49" charset="0"/>
              </a:rPr>
              <a:t>6</a:t>
            </a:r>
            <a:r>
              <a:rPr lang="en-US" sz="2400" dirty="0">
                <a:solidFill>
                  <a:srgbClr val="474746"/>
                </a:solidFill>
                <a:latin typeface="Courier New" panose="02070309020205020404" pitchFamily="49" charset="0"/>
                <a:cs typeface="Courier New" panose="02070309020205020404" pitchFamily="49" charset="0"/>
              </a:rPr>
              <a:t>.jpg</a:t>
            </a: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/921c/</a:t>
            </a:r>
            <a:r>
              <a:rPr lang="en-US" sz="2400" dirty="0">
                <a:solidFill>
                  <a:srgbClr val="474746"/>
                </a:solidFill>
                <a:latin typeface="Courier New" panose="02070309020205020404" pitchFamily="49" charset="0"/>
                <a:cs typeface="Courier New" panose="02070309020205020404" pitchFamily="49" charset="0"/>
              </a:rPr>
              <a:t>album1/photo</a:t>
            </a:r>
            <a:r>
              <a:rPr lang="en-US" sz="2400" dirty="0">
                <a:latin typeface="Courier New" panose="02070309020205020404" pitchFamily="49" charset="0"/>
                <a:cs typeface="Courier New" panose="02070309020205020404" pitchFamily="49" charset="0"/>
              </a:rPr>
              <a:t>4</a:t>
            </a:r>
            <a:r>
              <a:rPr lang="en-US" sz="2400" dirty="0">
                <a:solidFill>
                  <a:srgbClr val="474746"/>
                </a:solidFill>
                <a:latin typeface="Courier New" panose="02070309020205020404" pitchFamily="49" charset="0"/>
                <a:cs typeface="Courier New" panose="02070309020205020404" pitchFamily="49" charset="0"/>
              </a:rPr>
              <a:t>.jpg</a:t>
            </a:r>
            <a:endParaRPr lang="en-US" sz="2400" dirty="0">
              <a:latin typeface="Courier New" panose="02070309020205020404" pitchFamily="49" charset="0"/>
              <a:cs typeface="Courier New" panose="02070309020205020404" pitchFamily="49" charset="0"/>
            </a:endParaRP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/b71f/</a:t>
            </a:r>
            <a:r>
              <a:rPr lang="en-US" sz="2400" dirty="0">
                <a:solidFill>
                  <a:srgbClr val="474746"/>
                </a:solidFill>
                <a:latin typeface="Courier New" panose="02070309020205020404" pitchFamily="49" charset="0"/>
                <a:cs typeface="Courier New" panose="02070309020205020404" pitchFamily="49" charset="0"/>
              </a:rPr>
              <a:t>album1/photo</a:t>
            </a:r>
            <a:r>
              <a:rPr lang="en-US" sz="2400" dirty="0">
                <a:latin typeface="Courier New" panose="02070309020205020404" pitchFamily="49" charset="0"/>
                <a:cs typeface="Courier New" panose="02070309020205020404" pitchFamily="49" charset="0"/>
              </a:rPr>
              <a:t>1</a:t>
            </a:r>
            <a:r>
              <a:rPr lang="en-US" sz="2400" dirty="0">
                <a:solidFill>
                  <a:srgbClr val="474746"/>
                </a:solidFill>
                <a:latin typeface="Courier New" panose="02070309020205020404" pitchFamily="49" charset="0"/>
                <a:cs typeface="Courier New" panose="02070309020205020404" pitchFamily="49" charset="0"/>
              </a:rPr>
              <a:t>.jpg</a:t>
            </a:r>
            <a:endParaRPr lang="en-US" sz="2400" dirty="0">
              <a:latin typeface="Courier New" panose="02070309020205020404" pitchFamily="49" charset="0"/>
              <a:cs typeface="Courier New" panose="02070309020205020404" pitchFamily="49" charset="0"/>
            </a:endParaRP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/ba65/</a:t>
            </a:r>
            <a:r>
              <a:rPr lang="en-US" sz="2400" dirty="0">
                <a:solidFill>
                  <a:srgbClr val="474746"/>
                </a:solidFill>
                <a:latin typeface="Courier New" panose="02070309020205020404" pitchFamily="49" charset="0"/>
                <a:cs typeface="Courier New" panose="02070309020205020404" pitchFamily="49" charset="0"/>
              </a:rPr>
              <a:t>album2/photo</a:t>
            </a:r>
            <a:r>
              <a:rPr lang="en-US" sz="2400" dirty="0">
                <a:latin typeface="Courier New" panose="02070309020205020404" pitchFamily="49" charset="0"/>
                <a:cs typeface="Courier New" panose="02070309020205020404" pitchFamily="49" charset="0"/>
              </a:rPr>
              <a:t>5</a:t>
            </a:r>
            <a:r>
              <a:rPr lang="en-US" sz="2400" dirty="0">
                <a:solidFill>
                  <a:srgbClr val="474746"/>
                </a:solidFill>
                <a:latin typeface="Courier New" panose="02070309020205020404" pitchFamily="49" charset="0"/>
                <a:cs typeface="Courier New" panose="02070309020205020404" pitchFamily="49" charset="0"/>
              </a:rPr>
              <a:t>.jpg</a:t>
            </a:r>
            <a:endParaRPr lang="en-US" sz="2400" dirty="0">
              <a:latin typeface="Courier New" panose="02070309020205020404" pitchFamily="49" charset="0"/>
              <a:cs typeface="Courier New" panose="02070309020205020404" pitchFamily="49" charset="0"/>
            </a:endParaRPr>
          </a:p>
          <a:p>
            <a:pPr marL="0" lvl="2" fontAlgn="base">
              <a:spcBef>
                <a:spcPct val="20000"/>
              </a:spcBef>
              <a:buClr>
                <a:srgbClr val="E98E31"/>
              </a:buClr>
            </a:pPr>
            <a:r>
              <a:rPr lang="en-US" sz="2400" b="1" dirty="0">
                <a:solidFill>
                  <a:schemeClr val="accent2">
                    <a:lumMod val="75000"/>
                  </a:schemeClr>
                </a:solidFill>
                <a:latin typeface="Courier New" panose="02070309020205020404" pitchFamily="49" charset="0"/>
                <a:cs typeface="Courier New" panose="02070309020205020404" pitchFamily="49" charset="0"/>
              </a:rPr>
              <a:t>/c34a/</a:t>
            </a:r>
            <a:r>
              <a:rPr lang="en-US" sz="2400" dirty="0">
                <a:solidFill>
                  <a:srgbClr val="474746"/>
                </a:solidFill>
                <a:latin typeface="Courier New" panose="02070309020205020404" pitchFamily="49" charset="0"/>
                <a:cs typeface="Courier New" panose="02070309020205020404" pitchFamily="49" charset="0"/>
              </a:rPr>
              <a:t>album2/photo</a:t>
            </a:r>
            <a:r>
              <a:rPr lang="en-US" sz="2400" dirty="0">
                <a:latin typeface="Courier New" panose="02070309020205020404" pitchFamily="49" charset="0"/>
                <a:cs typeface="Courier New" panose="02070309020205020404" pitchFamily="49" charset="0"/>
              </a:rPr>
              <a:t>8</a:t>
            </a:r>
            <a:r>
              <a:rPr lang="en-US" sz="2400" dirty="0">
                <a:solidFill>
                  <a:srgbClr val="474746"/>
                </a:solidFill>
                <a:latin typeface="Courier New" panose="02070309020205020404" pitchFamily="49" charset="0"/>
                <a:cs typeface="Courier New" panose="02070309020205020404" pitchFamily="49" charset="0"/>
              </a:rPr>
              <a:t>.jpg</a:t>
            </a:r>
            <a:endParaRPr lang="en-US" sz="2400" b="1" dirty="0">
              <a:solidFill>
                <a:schemeClr val="accent1"/>
              </a:solidFill>
              <a:latin typeface="Courier New" panose="02070309020205020404" pitchFamily="49" charset="0"/>
              <a:cs typeface="Courier New" panose="02070309020205020404" pitchFamily="49" charset="0"/>
            </a:endParaRPr>
          </a:p>
          <a:p>
            <a:pPr marL="0" lvl="2" fontAlgn="base">
              <a:spcBef>
                <a:spcPct val="20000"/>
              </a:spcBef>
              <a:buClr>
                <a:srgbClr val="E98E31"/>
              </a:buClr>
            </a:pPr>
            <a:endParaRPr lang="en-US" sz="2400" dirty="0">
              <a:latin typeface="Courier New" panose="02070309020205020404" pitchFamily="49" charset="0"/>
              <a:cs typeface="Courier New" panose="02070309020205020404" pitchFamily="49" charset="0"/>
            </a:endParaRPr>
          </a:p>
        </p:txBody>
      </p:sp>
      <p:sp>
        <p:nvSpPr>
          <p:cNvPr id="21" name="TextBox 20"/>
          <p:cNvSpPr txBox="1"/>
          <p:nvPr/>
        </p:nvSpPr>
        <p:spPr>
          <a:xfrm>
            <a:off x="3798625" y="6124192"/>
            <a:ext cx="2174589" cy="400110"/>
          </a:xfrm>
          <a:prstGeom prst="rect">
            <a:avLst/>
          </a:prstGeom>
          <a:noFill/>
        </p:spPr>
        <p:txBody>
          <a:bodyPr wrap="square" rtlCol="0">
            <a:spAutoFit/>
          </a:bodyPr>
          <a:lstStyle/>
          <a:p>
            <a:pPr algn="ctr"/>
            <a:r>
              <a:rPr lang="en-US" sz="2000" b="1"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6" name="TextBox 5"/>
          <p:cNvSpPr txBox="1"/>
          <p:nvPr/>
        </p:nvSpPr>
        <p:spPr>
          <a:xfrm>
            <a:off x="7829780" y="5484850"/>
            <a:ext cx="3917007" cy="954107"/>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Note: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This example partitioning scheme is for demonstration purposes only. Your Amazon S3 bucket may be partitioned differently based on how its contents are named.</a:t>
            </a:r>
          </a:p>
        </p:txBody>
      </p:sp>
    </p:spTree>
    <p:custDataLst>
      <p:tags r:id="rId1"/>
    </p:custDataLst>
    <p:extLst>
      <p:ext uri="{BB962C8B-B14F-4D97-AF65-F5344CB8AC3E}">
        <p14:creationId xmlns:p14="http://schemas.microsoft.com/office/powerpoint/2010/main" val="81245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39756"/>
            <a:ext cx="8600661" cy="1213354"/>
          </a:xfrm>
        </p:spPr>
        <p:txBody>
          <a:bodyPr>
            <a:normAutofit fontScale="90000"/>
          </a:bodyPr>
          <a:lstStyle/>
          <a:p>
            <a:r>
              <a:rPr lang="en-US" dirty="0"/>
              <a:t>What If Your Bucket Is Constantly Under Load?</a:t>
            </a:r>
          </a:p>
        </p:txBody>
      </p:sp>
      <p:sp>
        <p:nvSpPr>
          <p:cNvPr id="3" name="Content Placeholder 2"/>
          <p:cNvSpPr>
            <a:spLocks noGrp="1"/>
          </p:cNvSpPr>
          <p:nvPr>
            <p:ph idx="1"/>
          </p:nvPr>
        </p:nvSpPr>
        <p:spPr>
          <a:xfrm>
            <a:off x="1168437" y="1439268"/>
            <a:ext cx="10377800" cy="4913308"/>
          </a:xfrm>
        </p:spPr>
        <p:txBody>
          <a:bodyPr>
            <a:normAutofit/>
          </a:bodyPr>
          <a:lstStyle/>
          <a:p>
            <a:pPr marL="0" indent="0" fontAlgn="base">
              <a:lnSpc>
                <a:spcPct val="100000"/>
              </a:lnSpc>
              <a:buNone/>
            </a:pPr>
            <a:r>
              <a:rPr lang="en-US" dirty="0"/>
              <a:t>To more easily retrieve your files, maintain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secondary index</a:t>
            </a:r>
            <a:r>
              <a:rPr lang="en-US" dirty="0">
                <a:solidFill>
                  <a:srgbClr val="0070C0"/>
                </a:solidFill>
              </a:rPr>
              <a:t> </a:t>
            </a:r>
            <a:br>
              <a:rPr lang="en-US" dirty="0">
                <a:solidFill>
                  <a:srgbClr val="0070C0"/>
                </a:solidFill>
              </a:rPr>
            </a:br>
            <a:r>
              <a:rPr lang="en-US" dirty="0"/>
              <a:t>and hash all key names.</a:t>
            </a:r>
          </a:p>
          <a:p>
            <a:pPr marL="4233" lvl="1" indent="0" fontAlgn="base">
              <a:buNone/>
            </a:pPr>
            <a:endParaRPr lang="en-US" sz="400" dirty="0"/>
          </a:p>
          <a:p>
            <a:pPr marL="4233" lvl="1" indent="0" fontAlgn="base">
              <a:buNone/>
            </a:pPr>
            <a:r>
              <a:rPr lang="en-US" dirty="0"/>
              <a:t>Example: A secondary index stored in an Amazon DynamoDB table:</a:t>
            </a:r>
          </a:p>
        </p:txBody>
      </p:sp>
      <p:graphicFrame>
        <p:nvGraphicFramePr>
          <p:cNvPr id="4" name="Table 3"/>
          <p:cNvGraphicFramePr>
            <a:graphicFrameLocks noGrp="1"/>
          </p:cNvGraphicFramePr>
          <p:nvPr>
            <p:extLst>
              <p:ext uri="{D42A27DB-BD31-4B8C-83A1-F6EECF244321}">
                <p14:modId xmlns:p14="http://schemas.microsoft.com/office/powerpoint/2010/main" val="1589234528"/>
              </p:ext>
            </p:extLst>
          </p:nvPr>
        </p:nvGraphicFramePr>
        <p:xfrm>
          <a:off x="1288268" y="3361821"/>
          <a:ext cx="9560545" cy="2458719"/>
        </p:xfrm>
        <a:graphic>
          <a:graphicData uri="http://schemas.openxmlformats.org/drawingml/2006/table">
            <a:tbl>
              <a:tblPr firstRow="1" bandRow="1">
                <a:tableStyleId>{FABFCF23-3B69-468F-B69F-88F6DE6A72F2}</a:tableStyleId>
              </a:tblPr>
              <a:tblGrid>
                <a:gridCol w="2226313">
                  <a:extLst>
                    <a:ext uri="{9D8B030D-6E8A-4147-A177-3AD203B41FA5}">
                      <a16:colId xmlns:a16="http://schemas.microsoft.com/office/drawing/2014/main" val="20000"/>
                    </a:ext>
                  </a:extLst>
                </a:gridCol>
                <a:gridCol w="1247575">
                  <a:extLst>
                    <a:ext uri="{9D8B030D-6E8A-4147-A177-3AD203B41FA5}">
                      <a16:colId xmlns:a16="http://schemas.microsoft.com/office/drawing/2014/main" val="20001"/>
                    </a:ext>
                  </a:extLst>
                </a:gridCol>
                <a:gridCol w="6086657">
                  <a:extLst>
                    <a:ext uri="{9D8B030D-6E8A-4147-A177-3AD203B41FA5}">
                      <a16:colId xmlns:a16="http://schemas.microsoft.com/office/drawing/2014/main" val="20002"/>
                    </a:ext>
                  </a:extLst>
                </a:gridCol>
              </a:tblGrid>
              <a:tr h="487680">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App </a:t>
                      </a:r>
                      <a:r>
                        <a:rPr lang="en-US" sz="2400" baseline="0" dirty="0">
                          <a:latin typeface="Amazon Ember" panose="020B0603020204020204" pitchFamily="34" charset="0"/>
                          <a:ea typeface="Amazon Ember" panose="020B0603020204020204" pitchFamily="34" charset="0"/>
                          <a:cs typeface="Amazon Ember" panose="020B0603020204020204" pitchFamily="34" charset="0"/>
                        </a:rPr>
                        <a:t>ID</a:t>
                      </a: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Month</a:t>
                      </a: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Key</a:t>
                      </a: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0"/>
                  </a:ext>
                </a:extLst>
              </a:tr>
              <a:tr h="487680">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38229</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04</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F69121"/>
                          </a:solidFill>
                          <a:latin typeface="Courier New" panose="02070309020205020404" pitchFamily="49" charset="0"/>
                          <a:cs typeface="Courier New" panose="02070309020205020404" pitchFamily="49" charset="0"/>
                        </a:rPr>
                        <a:t>/2e4f/</a:t>
                      </a:r>
                      <a:r>
                        <a:rPr lang="en-US" sz="2400" dirty="0">
                          <a:latin typeface="Courier New" panose="02070309020205020404" pitchFamily="49" charset="0"/>
                          <a:cs typeface="Courier New" panose="02070309020205020404" pitchFamily="49" charset="0"/>
                        </a:rPr>
                        <a:t>var/logs/system.log.6</a:t>
                      </a:r>
                    </a:p>
                  </a:txBody>
                  <a:tcPr marL="121920" marR="121920" marT="60960" marB="60960"/>
                </a:tc>
                <a:extLst>
                  <a:ext uri="{0D108BD9-81ED-4DB2-BD59-A6C34878D82A}">
                    <a16:rowId xmlns:a16="http://schemas.microsoft.com/office/drawing/2014/main" val="10001"/>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49113</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03</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2400" b="1" kern="1200" dirty="0">
                          <a:solidFill>
                            <a:srgbClr val="F69121"/>
                          </a:solidFill>
                          <a:latin typeface="Courier New" panose="02070309020205020404" pitchFamily="49" charset="0"/>
                          <a:ea typeface="+mn-ea"/>
                          <a:cs typeface="Courier New" panose="02070309020205020404" pitchFamily="49" charset="0"/>
                        </a:rPr>
                        <a:t>/3a79/</a:t>
                      </a:r>
                      <a:r>
                        <a:rPr lang="en-US" sz="2400" dirty="0">
                          <a:latin typeface="Courier New" panose="02070309020205020404" pitchFamily="49" charset="0"/>
                          <a:cs typeface="Courier New" panose="02070309020205020404" pitchFamily="49" charset="0"/>
                        </a:rPr>
                        <a:t>var/logs/system.log.1</a:t>
                      </a:r>
                    </a:p>
                  </a:txBody>
                  <a:tcPr marL="121920" marR="121920" marT="60960" marB="60960"/>
                </a:tc>
                <a:extLst>
                  <a:ext uri="{0D108BD9-81ED-4DB2-BD59-A6C34878D82A}">
                    <a16:rowId xmlns:a16="http://schemas.microsoft.com/office/drawing/2014/main" val="10002"/>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49113</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03</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2400" b="1" kern="1200" dirty="0">
                          <a:solidFill>
                            <a:srgbClr val="F69121"/>
                          </a:solidFill>
                          <a:latin typeface="Courier New" panose="02070309020205020404" pitchFamily="49" charset="0"/>
                          <a:ea typeface="+mn-ea"/>
                          <a:cs typeface="Courier New" panose="02070309020205020404" pitchFamily="49" charset="0"/>
                        </a:rPr>
                        <a:t>/7b54/</a:t>
                      </a:r>
                      <a:r>
                        <a:rPr lang="en-US" sz="2400" dirty="0">
                          <a:latin typeface="Courier New" panose="02070309020205020404" pitchFamily="49" charset="0"/>
                          <a:cs typeface="Courier New" panose="02070309020205020404" pitchFamily="49" charset="0"/>
                        </a:rPr>
                        <a:t>var/logs/system.log.2</a:t>
                      </a:r>
                    </a:p>
                  </a:txBody>
                  <a:tcPr marL="121920" marR="121920" marT="60960" marB="60960"/>
                </a:tc>
                <a:extLst>
                  <a:ext uri="{0D108BD9-81ED-4DB2-BD59-A6C34878D82A}">
                    <a16:rowId xmlns:a16="http://schemas.microsoft.com/office/drawing/2014/main" val="10003"/>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67812</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04</a:t>
                      </a:r>
                      <a:endParaRPr lang="en-US" sz="2400" dirty="0">
                        <a:solidFill>
                          <a:sysClr val="windowText" lastClr="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lang="en-US" sz="2400" b="1" kern="1200" dirty="0">
                          <a:solidFill>
                            <a:srgbClr val="F69121"/>
                          </a:solidFill>
                          <a:latin typeface="Courier New" panose="02070309020205020404" pitchFamily="49" charset="0"/>
                          <a:ea typeface="+mn-ea"/>
                          <a:cs typeface="Courier New" panose="02070309020205020404" pitchFamily="49" charset="0"/>
                        </a:rPr>
                        <a:t>/8761/</a:t>
                      </a:r>
                      <a:r>
                        <a:rPr lang="en-US" sz="2400" dirty="0">
                          <a:latin typeface="Courier New" panose="02070309020205020404" pitchFamily="49" charset="0"/>
                          <a:cs typeface="Courier New" panose="02070309020205020404" pitchFamily="49" charset="0"/>
                        </a:rPr>
                        <a:t>var/logs/system.log.5</a:t>
                      </a:r>
                    </a:p>
                  </a:txBody>
                  <a:tcPr marL="121920" marR="121920" marT="60960" marB="6096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734360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79" y="2606041"/>
            <a:ext cx="10617928" cy="1816100"/>
          </a:xfrm>
        </p:spPr>
        <p:txBody>
          <a:bodyPr>
            <a:noAutofit/>
          </a:bodyPr>
          <a:lstStyle/>
          <a:p>
            <a:r>
              <a:rPr lang="en-US" sz="4800" dirty="0"/>
              <a:t>Part 2: Caching with Amazon </a:t>
            </a:r>
            <a:r>
              <a:rPr lang="en-US" sz="4800" dirty="0" err="1"/>
              <a:t>CloudFront</a:t>
            </a:r>
            <a:endParaRPr lang="en-US" sz="4800" dirty="0"/>
          </a:p>
        </p:txBody>
      </p:sp>
    </p:spTree>
    <p:custDataLst>
      <p:tags r:id="rId1"/>
    </p:custDataLst>
    <p:extLst>
      <p:ext uri="{BB962C8B-B14F-4D97-AF65-F5344CB8AC3E}">
        <p14:creationId xmlns:p14="http://schemas.microsoft.com/office/powerpoint/2010/main" val="3167396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072515" cy="779463"/>
          </a:xfrm>
        </p:spPr>
        <p:txBody>
          <a:bodyPr>
            <a:noAutofit/>
          </a:bodyPr>
          <a:lstStyle/>
          <a:p>
            <a:r>
              <a:rPr lang="en-US" dirty="0"/>
              <a:t>Amazon </a:t>
            </a:r>
            <a:r>
              <a:rPr lang="en-US" dirty="0" err="1"/>
              <a:t>CloudFront</a:t>
            </a:r>
            <a:endParaRPr lang="en-US" dirty="0"/>
          </a:p>
        </p:txBody>
      </p:sp>
      <p:sp>
        <p:nvSpPr>
          <p:cNvPr id="3" name="Content Placeholder 2"/>
          <p:cNvSpPr>
            <a:spLocks noGrp="1"/>
          </p:cNvSpPr>
          <p:nvPr>
            <p:ph idx="1"/>
          </p:nvPr>
        </p:nvSpPr>
        <p:spPr>
          <a:xfrm>
            <a:off x="467360" y="1440305"/>
            <a:ext cx="5155111" cy="5105638"/>
          </a:xfrm>
        </p:spPr>
        <p:txBody>
          <a:bodyPr>
            <a:normAutofit/>
          </a:bodyPr>
          <a:lstStyle/>
          <a:p>
            <a:pPr marL="219456" indent="0">
              <a:lnSpc>
                <a:spcPct val="120000"/>
              </a:lnSpc>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Content Delivery Network (CDN)</a:t>
            </a:r>
          </a:p>
          <a:p>
            <a:pPr marL="609585" lvl="1">
              <a:lnSpc>
                <a:spcPct val="120000"/>
              </a:lnSpc>
            </a:pPr>
            <a:r>
              <a:rPr lang="en-US" sz="2200" dirty="0"/>
              <a:t>Your content can be cached all around the world.</a:t>
            </a:r>
          </a:p>
          <a:p>
            <a:pPr marL="609585" lvl="1">
              <a:lnSpc>
                <a:spcPct val="120000"/>
              </a:lnSpc>
            </a:pPr>
            <a:r>
              <a:rPr lang="en-US" sz="2200" dirty="0"/>
              <a:t>Geographic proximity means </a:t>
            </a:r>
            <a:br>
              <a:rPr lang="en-US" sz="2200" dirty="0"/>
            </a:b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lower latency.</a:t>
            </a:r>
          </a:p>
          <a:p>
            <a:pPr marL="609585" lvl="1">
              <a:lnSpc>
                <a:spcPct val="120000"/>
              </a:lnSpc>
            </a:pPr>
            <a:r>
              <a:rPr lang="en-US" sz="2200" dirty="0"/>
              <a:t>Better user experience.</a:t>
            </a:r>
          </a:p>
          <a:p>
            <a:pPr marL="609585" lvl="1">
              <a:lnSpc>
                <a:spcPct val="120000"/>
              </a:lnSpc>
            </a:pPr>
            <a:r>
              <a:rPr lang="en-US" sz="2200" dirty="0"/>
              <a:t>Less stress on your core infrastructure.</a:t>
            </a:r>
          </a:p>
        </p:txBody>
      </p:sp>
      <p:sp>
        <p:nvSpPr>
          <p:cNvPr id="7" name="Content Placeholder 2"/>
          <p:cNvSpPr txBox="1">
            <a:spLocks/>
          </p:cNvSpPr>
          <p:nvPr/>
        </p:nvSpPr>
        <p:spPr>
          <a:xfrm>
            <a:off x="6070600" y="1440305"/>
            <a:ext cx="6050280" cy="5105638"/>
          </a:xfrm>
          <a:prstGeom prst="rect">
            <a:avLst/>
          </a:prstGeom>
        </p:spPr>
        <p:txBody>
          <a:bodyPr vert="horz" lIns="91440" tIns="45720" rIns="91440" bIns="45720" rtlCol="0">
            <a:normAutofit/>
          </a:bodyPr>
          <a:lstStyle>
            <a:lvl1pPr marL="685800" indent="-466344" algn="l" defTabSz="914400" rtl="0" eaLnBrk="1" latinLnBrk="0" hangingPunct="1">
              <a:lnSpc>
                <a:spcPct val="150000"/>
              </a:lnSpc>
              <a:spcBef>
                <a:spcPts val="600"/>
              </a:spcBef>
              <a:buFontTx/>
              <a:buBlip>
                <a:blip r:embed="rId4"/>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50000"/>
              </a:lnSpc>
              <a:spcBef>
                <a:spcPts val="6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9456" indent="0">
              <a:lnSpc>
                <a:spcPct val="120000"/>
              </a:lnSpc>
              <a:buNone/>
            </a:pPr>
            <a:r>
              <a:rPr lang="en-US" sz="2400" b="1" dirty="0">
                <a:latin typeface="Amazon Ember" panose="020B0603020204020204" pitchFamily="34" charset="0"/>
                <a:ea typeface="Amazon Ember" panose="020B0603020204020204" pitchFamily="34" charset="0"/>
                <a:cs typeface="Amazon Ember" panose="020B0603020204020204" pitchFamily="34" charset="0"/>
              </a:rPr>
              <a:t>Key Features</a:t>
            </a:r>
          </a:p>
          <a:p>
            <a:pPr marL="609585" lvl="1">
              <a:lnSpc>
                <a:spcPct val="120000"/>
              </a:lnSpc>
            </a:pPr>
            <a:r>
              <a:rPr lang="en-US" sz="2200" dirty="0"/>
              <a:t>TCP/IP optimizations for the network path.</a:t>
            </a:r>
          </a:p>
          <a:p>
            <a:pPr marL="609585" lvl="1">
              <a:lnSpc>
                <a:spcPct val="120000"/>
              </a:lnSpc>
            </a:pPr>
            <a:r>
              <a:rPr lang="en-US" sz="2200" dirty="0"/>
              <a:t>Keep-alive connections to reduce round-trip time.</a:t>
            </a:r>
          </a:p>
          <a:p>
            <a:pPr marL="609585" lvl="1">
              <a:lnSpc>
                <a:spcPct val="120000"/>
              </a:lnSpc>
            </a:pPr>
            <a:r>
              <a:rPr lang="en-US" sz="2200" dirty="0"/>
              <a:t>SSL/TLS termination close to viewers.</a:t>
            </a:r>
          </a:p>
          <a:p>
            <a:pPr marL="609585" lvl="1">
              <a:lnSpc>
                <a:spcPct val="120000"/>
              </a:lnSpc>
            </a:pPr>
            <a:r>
              <a:rPr lang="en-US" sz="2200" dirty="0"/>
              <a:t>POST/PUT upload optimizations.</a:t>
            </a:r>
          </a:p>
          <a:p>
            <a:pPr marL="609585" lvl="1">
              <a:lnSpc>
                <a:spcPct val="120000"/>
              </a:lnSpc>
            </a:pPr>
            <a:r>
              <a:rPr lang="en-US" sz="2200" dirty="0"/>
              <a:t>Latency-based routing.</a:t>
            </a:r>
          </a:p>
          <a:p>
            <a:pPr marL="609585" lvl="1">
              <a:lnSpc>
                <a:spcPct val="120000"/>
              </a:lnSpc>
            </a:pPr>
            <a:r>
              <a:rPr lang="en-US" sz="2200" dirty="0"/>
              <a:t>Regional edge caches.</a:t>
            </a:r>
          </a:p>
        </p:txBody>
      </p:sp>
      <p:sp>
        <p:nvSpPr>
          <p:cNvPr id="5" name="TextBox 4"/>
          <p:cNvSpPr txBox="1"/>
          <p:nvPr/>
        </p:nvSpPr>
        <p:spPr>
          <a:xfrm>
            <a:off x="3676709" y="5737141"/>
            <a:ext cx="4787781" cy="400110"/>
          </a:xfrm>
          <a:prstGeom prst="rect">
            <a:avLst/>
          </a:prstGeom>
          <a:solidFill>
            <a:schemeClr val="accent4">
              <a:lumMod val="20000"/>
              <a:lumOff val="80000"/>
            </a:schemeClr>
          </a:solidFill>
          <a:ln>
            <a:solidFill>
              <a:schemeClr val="tx1">
                <a:lumMod val="95000"/>
                <a:lumOff val="5000"/>
              </a:schemeClr>
            </a:solidFill>
          </a:ln>
        </p:spPr>
        <p:txBody>
          <a:bodyPr wrap="square" rtlCol="0">
            <a:spAutoFit/>
          </a:bodyPr>
          <a:lstStyle/>
          <a:p>
            <a:pPr algn="ctr"/>
            <a:r>
              <a:rPr lang="en-US" sz="2000"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Independent of Region</a:t>
            </a: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419252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5710" y="4009040"/>
            <a:ext cx="826317" cy="856921"/>
          </a:xfrm>
          <a:prstGeom prst="rect">
            <a:avLst/>
          </a:prstGeom>
        </p:spPr>
      </p:pic>
      <p:pic>
        <p:nvPicPr>
          <p:cNvPr id="110" name="Picture 1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401" y="4009040"/>
            <a:ext cx="826317" cy="856921"/>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3628" y="4065122"/>
            <a:ext cx="699993" cy="751844"/>
          </a:xfrm>
          <a:prstGeom prst="rect">
            <a:avLst/>
          </a:prstGeom>
          <a:noFill/>
          <a:ln>
            <a:noFill/>
          </a:ln>
        </p:spPr>
      </p:pic>
      <p:sp>
        <p:nvSpPr>
          <p:cNvPr id="5" name="Title 1"/>
          <p:cNvSpPr>
            <a:spLocks noGrp="1"/>
          </p:cNvSpPr>
          <p:nvPr>
            <p:ph type="title"/>
          </p:nvPr>
        </p:nvSpPr>
        <p:spPr/>
        <p:txBody>
          <a:bodyPr>
            <a:normAutofit/>
          </a:bodyPr>
          <a:lstStyle/>
          <a:p>
            <a:r>
              <a:rPr lang="en-US" dirty="0"/>
              <a:t>Best Practice: Caching</a:t>
            </a:r>
          </a:p>
        </p:txBody>
      </p:sp>
      <p:sp>
        <p:nvSpPr>
          <p:cNvPr id="7" name="Rectangle 6"/>
          <p:cNvSpPr/>
          <p:nvPr/>
        </p:nvSpPr>
        <p:spPr>
          <a:xfrm>
            <a:off x="238539" y="1400864"/>
            <a:ext cx="11484751" cy="954107"/>
          </a:xfrm>
          <a:prstGeom prst="rect">
            <a:avLst/>
          </a:prstGeom>
        </p:spPr>
        <p:txBody>
          <a:bodyPr wrap="square">
            <a:spAutoFit/>
          </a:bodyPr>
          <a:lstStyle/>
          <a:p>
            <a:pPr lvl="0">
              <a:spcBef>
                <a:spcPct val="20000"/>
              </a:spcBef>
            </a:pP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Implement caching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multiple layers </a:t>
            </a: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of an architecture. It can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reduce cost and latency </a:t>
            </a: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and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increase</a:t>
            </a:r>
            <a:r>
              <a:rPr lang="en-US" sz="2800" b="1"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performance</a:t>
            </a:r>
            <a:r>
              <a:rPr lang="en-US" sz="2800" b="1" dirty="0">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of applications</a:t>
            </a: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7" name="TextBox 16"/>
          <p:cNvSpPr txBox="1"/>
          <p:nvPr/>
        </p:nvSpPr>
        <p:spPr>
          <a:xfrm>
            <a:off x="1814415" y="2786984"/>
            <a:ext cx="2204547" cy="461665"/>
          </a:xfrm>
          <a:prstGeom prst="rect">
            <a:avLst/>
          </a:prstGeom>
          <a:noFill/>
          <a:ln>
            <a:noFill/>
          </a:ln>
          <a:effectLst/>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18" name="TextBox 17"/>
          <p:cNvSpPr txBox="1"/>
          <p:nvPr/>
        </p:nvSpPr>
        <p:spPr>
          <a:xfrm>
            <a:off x="7631351" y="2747483"/>
            <a:ext cx="2204547" cy="461665"/>
          </a:xfrm>
          <a:prstGeom prst="rect">
            <a:avLst/>
          </a:prstGeom>
          <a:noFill/>
          <a:ln>
            <a:noFill/>
          </a:ln>
          <a:effectLst/>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pic>
        <p:nvPicPr>
          <p:cNvPr id="21" name="Picture 20" descr="User.png"/>
          <p:cNvPicPr>
            <a:picLocks noChangeAspect="1"/>
          </p:cNvPicPr>
          <p:nvPr/>
        </p:nvPicPr>
        <p:blipFill>
          <a:blip r:embed="rId6">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32189" y="4831851"/>
            <a:ext cx="975360" cy="975360"/>
          </a:xfrm>
          <a:prstGeom prst="rect">
            <a:avLst/>
          </a:prstGeom>
        </p:spPr>
      </p:pic>
      <p:cxnSp>
        <p:nvCxnSpPr>
          <p:cNvPr id="38" name="Straight Arrow Connector 37"/>
          <p:cNvCxnSpPr>
            <a:stCxn id="44" idx="3"/>
          </p:cNvCxnSpPr>
          <p:nvPr/>
        </p:nvCxnSpPr>
        <p:spPr>
          <a:xfrm>
            <a:off x="1707549" y="3549194"/>
            <a:ext cx="2764852" cy="718005"/>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1974379" y="5337669"/>
            <a:ext cx="2034896"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Three requests of </a:t>
            </a:r>
            <a:r>
              <a:rPr lang="en-US" sz="1467"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equal</a:t>
            </a:r>
            <a:r>
              <a:rPr lang="en-US" sz="1467" b="1" dirty="0">
                <a:latin typeface="Amazon Ember" panose="020B0603020204020204" pitchFamily="34" charset="0"/>
                <a:ea typeface="Amazon Ember" panose="020B0603020204020204" pitchFamily="34" charset="0"/>
                <a:cs typeface="Amazon Ember" panose="020B0603020204020204" pitchFamily="34" charset="0"/>
              </a:rPr>
              <a:t> latency and cost</a:t>
            </a:r>
          </a:p>
        </p:txBody>
      </p:sp>
      <p:cxnSp>
        <p:nvCxnSpPr>
          <p:cNvPr id="43" name="Straight Arrow Connector 42"/>
          <p:cNvCxnSpPr>
            <a:stCxn id="45" idx="3"/>
            <a:endCxn id="110" idx="1"/>
          </p:cNvCxnSpPr>
          <p:nvPr/>
        </p:nvCxnSpPr>
        <p:spPr>
          <a:xfrm>
            <a:off x="1707549" y="4434364"/>
            <a:ext cx="2764852" cy="3137"/>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pic>
        <p:nvPicPr>
          <p:cNvPr id="44" name="Picture 43" descr="User.png"/>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2189" y="3061514"/>
            <a:ext cx="975360" cy="975360"/>
          </a:xfrm>
          <a:prstGeom prst="rect">
            <a:avLst/>
          </a:prstGeom>
        </p:spPr>
      </p:pic>
      <p:pic>
        <p:nvPicPr>
          <p:cNvPr id="45" name="Picture 44" descr="User.png"/>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32189" y="3946683"/>
            <a:ext cx="975360" cy="975360"/>
          </a:xfrm>
          <a:prstGeom prst="rect">
            <a:avLst/>
          </a:prstGeom>
        </p:spPr>
      </p:pic>
      <p:cxnSp>
        <p:nvCxnSpPr>
          <p:cNvPr id="50" name="Straight Arrow Connector 49"/>
          <p:cNvCxnSpPr>
            <a:stCxn id="21" idx="3"/>
          </p:cNvCxnSpPr>
          <p:nvPr/>
        </p:nvCxnSpPr>
        <p:spPr>
          <a:xfrm flipV="1">
            <a:off x="1707549" y="4597400"/>
            <a:ext cx="2764852" cy="722132"/>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4755" y="4143427"/>
            <a:ext cx="501615" cy="581873"/>
          </a:xfrm>
          <a:prstGeom prst="rect">
            <a:avLst/>
          </a:prstGeom>
        </p:spPr>
      </p:pic>
      <p:sp>
        <p:nvSpPr>
          <p:cNvPr id="77" name="TextBox 76"/>
          <p:cNvSpPr txBox="1"/>
          <p:nvPr/>
        </p:nvSpPr>
        <p:spPr>
          <a:xfrm>
            <a:off x="4125829" y="3414998"/>
            <a:ext cx="1485364"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S3 bucket with data</a:t>
            </a: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7433" y="4143425"/>
            <a:ext cx="501615" cy="581873"/>
          </a:xfrm>
          <a:prstGeom prst="rect">
            <a:avLst/>
          </a:prstGeom>
        </p:spPr>
      </p:pic>
      <p:pic>
        <p:nvPicPr>
          <p:cNvPr id="79" name="Picture 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9495" y="4143424"/>
            <a:ext cx="501615" cy="581873"/>
          </a:xfrm>
          <a:prstGeom prst="rect">
            <a:avLst/>
          </a:prstGeom>
        </p:spPr>
      </p:pic>
      <p:pic>
        <p:nvPicPr>
          <p:cNvPr id="80" name="Picture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4580" y="4143421"/>
            <a:ext cx="501615" cy="581873"/>
          </a:xfrm>
          <a:prstGeom prst="rect">
            <a:avLst/>
          </a:prstGeom>
        </p:spPr>
      </p:pic>
      <p:pic>
        <p:nvPicPr>
          <p:cNvPr id="81" name="Picture 80" descr="User.png"/>
          <p:cNvPicPr>
            <a:picLocks noChangeAspect="1"/>
          </p:cNvPicPr>
          <p:nvPr/>
        </p:nvPicPr>
        <p:blipFill>
          <a:blip r:embed="rId6">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6385923" y="4831851"/>
            <a:ext cx="975360" cy="975360"/>
          </a:xfrm>
          <a:prstGeom prst="rect">
            <a:avLst/>
          </a:prstGeom>
        </p:spPr>
      </p:pic>
      <p:cxnSp>
        <p:nvCxnSpPr>
          <p:cNvPr id="83" name="Straight Arrow Connector 82"/>
          <p:cNvCxnSpPr>
            <a:stCxn id="86" idx="3"/>
          </p:cNvCxnSpPr>
          <p:nvPr/>
        </p:nvCxnSpPr>
        <p:spPr>
          <a:xfrm>
            <a:off x="7361284" y="3549195"/>
            <a:ext cx="1014673" cy="565809"/>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7421905" y="5374632"/>
            <a:ext cx="2866583"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The 2</a:t>
            </a:r>
            <a:r>
              <a:rPr lang="en-US" sz="1467" b="1" baseline="30000" dirty="0">
                <a:latin typeface="Amazon Ember" panose="020B0603020204020204" pitchFamily="34" charset="0"/>
                <a:ea typeface="Amazon Ember" panose="020B0603020204020204" pitchFamily="34" charset="0"/>
                <a:cs typeface="Amazon Ember" panose="020B0603020204020204" pitchFamily="34" charset="0"/>
              </a:rPr>
              <a:t>nd</a:t>
            </a:r>
            <a:r>
              <a:rPr lang="en-US" sz="1467" b="1" dirty="0">
                <a:latin typeface="Amazon Ember" panose="020B0603020204020204" pitchFamily="34" charset="0"/>
                <a:ea typeface="Amazon Ember" panose="020B0603020204020204" pitchFamily="34" charset="0"/>
                <a:cs typeface="Amazon Ember" panose="020B0603020204020204" pitchFamily="34" charset="0"/>
              </a:rPr>
              <a:t>, 3</a:t>
            </a:r>
            <a:r>
              <a:rPr lang="en-US" sz="1467" b="1"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1467" b="1" dirty="0">
                <a:latin typeface="Amazon Ember" panose="020B0603020204020204" pitchFamily="34" charset="0"/>
                <a:ea typeface="Amazon Ember" panose="020B0603020204020204" pitchFamily="34" charset="0"/>
                <a:cs typeface="Amazon Ember" panose="020B0603020204020204" pitchFamily="34" charset="0"/>
              </a:rPr>
              <a:t>, and n</a:t>
            </a:r>
            <a:r>
              <a:rPr lang="en-US" sz="1467" b="1" baseline="30000" dirty="0">
                <a:latin typeface="Amazon Ember" panose="020B0603020204020204" pitchFamily="34" charset="0"/>
                <a:ea typeface="Amazon Ember" panose="020B0603020204020204" pitchFamily="34" charset="0"/>
                <a:cs typeface="Amazon Ember" panose="020B0603020204020204" pitchFamily="34" charset="0"/>
              </a:rPr>
              <a:t>th</a:t>
            </a:r>
            <a:r>
              <a:rPr lang="en-US" sz="1467" b="1" dirty="0">
                <a:latin typeface="Amazon Ember" panose="020B0603020204020204" pitchFamily="34" charset="0"/>
                <a:ea typeface="Amazon Ember" panose="020B0603020204020204" pitchFamily="34" charset="0"/>
                <a:cs typeface="Amazon Ember" panose="020B0603020204020204" pitchFamily="34" charset="0"/>
              </a:rPr>
              <a:t> requests are at a </a:t>
            </a:r>
            <a:r>
              <a:rPr lang="en-US" sz="1467" b="1"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lower </a:t>
            </a:r>
            <a:r>
              <a:rPr lang="en-US" sz="1467" b="1" dirty="0">
                <a:latin typeface="Amazon Ember" panose="020B0603020204020204" pitchFamily="34" charset="0"/>
                <a:ea typeface="Amazon Ember" panose="020B0603020204020204" pitchFamily="34" charset="0"/>
                <a:cs typeface="Amazon Ember" panose="020B0603020204020204" pitchFamily="34" charset="0"/>
              </a:rPr>
              <a:t>latency and cost</a:t>
            </a:r>
          </a:p>
        </p:txBody>
      </p:sp>
      <p:cxnSp>
        <p:nvCxnSpPr>
          <p:cNvPr id="85" name="Straight Arrow Connector 84"/>
          <p:cNvCxnSpPr>
            <a:stCxn id="87" idx="3"/>
            <a:endCxn id="94" idx="1"/>
          </p:cNvCxnSpPr>
          <p:nvPr/>
        </p:nvCxnSpPr>
        <p:spPr>
          <a:xfrm>
            <a:off x="7361283" y="4434364"/>
            <a:ext cx="1022344" cy="6681"/>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pic>
        <p:nvPicPr>
          <p:cNvPr id="86" name="Picture 85" descr="User.png"/>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85923" y="3061514"/>
            <a:ext cx="975360" cy="975360"/>
          </a:xfrm>
          <a:prstGeom prst="rect">
            <a:avLst/>
          </a:prstGeom>
        </p:spPr>
      </p:pic>
      <p:pic>
        <p:nvPicPr>
          <p:cNvPr id="87" name="Picture 86" descr="User.png"/>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385923" y="3946683"/>
            <a:ext cx="975360" cy="975360"/>
          </a:xfrm>
          <a:prstGeom prst="rect">
            <a:avLst/>
          </a:prstGeom>
        </p:spPr>
      </p:pic>
      <p:cxnSp>
        <p:nvCxnSpPr>
          <p:cNvPr id="88" name="Straight Arrow Connector 87"/>
          <p:cNvCxnSpPr>
            <a:stCxn id="81" idx="3"/>
          </p:cNvCxnSpPr>
          <p:nvPr/>
        </p:nvCxnSpPr>
        <p:spPr>
          <a:xfrm flipV="1">
            <a:off x="7361284" y="4732157"/>
            <a:ext cx="1014673" cy="587375"/>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8489" y="4143427"/>
            <a:ext cx="501615" cy="581873"/>
          </a:xfrm>
          <a:prstGeom prst="rect">
            <a:avLst/>
          </a:prstGeom>
        </p:spPr>
      </p:pic>
      <p:sp>
        <p:nvSpPr>
          <p:cNvPr id="90" name="TextBox 89"/>
          <p:cNvSpPr txBox="1"/>
          <p:nvPr/>
        </p:nvSpPr>
        <p:spPr>
          <a:xfrm>
            <a:off x="9785869" y="3414998"/>
            <a:ext cx="1506853"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S3 bucket with data</a:t>
            </a:r>
          </a:p>
        </p:txBody>
      </p:sp>
      <p:pic>
        <p:nvPicPr>
          <p:cNvPr id="91" name="Picture 9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4948" y="4146567"/>
            <a:ext cx="501615" cy="581873"/>
          </a:xfrm>
          <a:prstGeom prst="rect">
            <a:avLst/>
          </a:prstGeom>
        </p:spPr>
      </p:pic>
      <p:pic>
        <p:nvPicPr>
          <p:cNvPr id="93" name="Picture 9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6989" y="4146567"/>
            <a:ext cx="501615" cy="581873"/>
          </a:xfrm>
          <a:prstGeom prst="rect">
            <a:avLst/>
          </a:prstGeom>
        </p:spPr>
      </p:pic>
      <p:pic>
        <p:nvPicPr>
          <p:cNvPr id="98" name="Picture 9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1288" y="4137737"/>
            <a:ext cx="501615" cy="581873"/>
          </a:xfrm>
          <a:prstGeom prst="rect">
            <a:avLst/>
          </a:prstGeom>
        </p:spPr>
      </p:pic>
      <p:cxnSp>
        <p:nvCxnSpPr>
          <p:cNvPr id="100" name="Straight Arrow Connector 99"/>
          <p:cNvCxnSpPr>
            <a:stCxn id="94" idx="3"/>
          </p:cNvCxnSpPr>
          <p:nvPr/>
        </p:nvCxnSpPr>
        <p:spPr>
          <a:xfrm flipV="1">
            <a:off x="9083621" y="4434364"/>
            <a:ext cx="934372" cy="6681"/>
          </a:xfrm>
          <a:prstGeom prst="straightConnector1">
            <a:avLst/>
          </a:prstGeom>
          <a:ln w="38100">
            <a:solidFill>
              <a:schemeClr val="accent1"/>
            </a:solidFill>
            <a:prstDash val="sysDash"/>
            <a:tailEnd type="triangle"/>
          </a:ln>
        </p:spPr>
        <p:style>
          <a:lnRef idx="2">
            <a:schemeClr val="dk1"/>
          </a:lnRef>
          <a:fillRef idx="0">
            <a:schemeClr val="dk1"/>
          </a:fillRef>
          <a:effectRef idx="1">
            <a:schemeClr val="dk1"/>
          </a:effectRef>
          <a:fontRef idx="minor">
            <a:schemeClr val="tx1"/>
          </a:fontRef>
        </p:style>
      </p:cxnSp>
      <p:sp>
        <p:nvSpPr>
          <p:cNvPr id="108" name="TextBox 107"/>
          <p:cNvSpPr txBox="1"/>
          <p:nvPr/>
        </p:nvSpPr>
        <p:spPr>
          <a:xfrm>
            <a:off x="8054953" y="3571130"/>
            <a:ext cx="1357340"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Caching with CloudFront</a:t>
            </a:r>
          </a:p>
        </p:txBody>
      </p:sp>
      <p:pic>
        <p:nvPicPr>
          <p:cNvPr id="109" name="Picture 10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8489" y="4146565"/>
            <a:ext cx="501615" cy="581873"/>
          </a:xfrm>
          <a:prstGeom prst="rect">
            <a:avLst/>
          </a:prstGeom>
        </p:spPr>
      </p:pic>
    </p:spTree>
    <p:custDataLst>
      <p:tags r:id="rId1"/>
    </p:custDataLst>
    <p:extLst>
      <p:ext uri="{BB962C8B-B14F-4D97-AF65-F5344CB8AC3E}">
        <p14:creationId xmlns:p14="http://schemas.microsoft.com/office/powerpoint/2010/main" val="104717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229169" cy="779463"/>
          </a:xfrm>
        </p:spPr>
        <p:txBody>
          <a:bodyPr>
            <a:noAutofit/>
          </a:bodyPr>
          <a:lstStyle/>
          <a:p>
            <a:r>
              <a:rPr lang="en-US" dirty="0"/>
              <a:t>Cache Static and Reusable Content</a:t>
            </a:r>
          </a:p>
        </p:txBody>
      </p:sp>
      <p:pic>
        <p:nvPicPr>
          <p:cNvPr id="6" name="Picture 5" descr="Us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51" y="3333555"/>
            <a:ext cx="975360" cy="975360"/>
          </a:xfrm>
          <a:prstGeom prst="rect">
            <a:avLst/>
          </a:prstGeom>
        </p:spPr>
      </p:pic>
      <p:pic>
        <p:nvPicPr>
          <p:cNvPr id="7" name="Picture 6" descr="CloudFront-Edge-Loc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6423" y="3333555"/>
            <a:ext cx="975360" cy="975360"/>
          </a:xfrm>
          <a:prstGeom prst="rect">
            <a:avLst/>
          </a:prstGeom>
        </p:spPr>
      </p:pic>
      <p:cxnSp>
        <p:nvCxnSpPr>
          <p:cNvPr id="22" name="Elbow Connector 21"/>
          <p:cNvCxnSpPr>
            <a:stCxn id="7" idx="3"/>
          </p:cNvCxnSpPr>
          <p:nvPr/>
        </p:nvCxnSpPr>
        <p:spPr>
          <a:xfrm flipV="1">
            <a:off x="2691783" y="2869606"/>
            <a:ext cx="2796220" cy="951629"/>
          </a:xfrm>
          <a:prstGeom prst="bentConnector3">
            <a:avLst>
              <a:gd name="adj1" fmla="val 14821"/>
            </a:avLst>
          </a:prstGeom>
          <a:ln w="38100">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4489459" y="1635717"/>
            <a:ext cx="7192803" cy="3939099"/>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1"/>
          <p:cNvSpPr/>
          <p:nvPr/>
        </p:nvSpPr>
        <p:spPr>
          <a:xfrm>
            <a:off x="4853324" y="1846827"/>
            <a:ext cx="6391912" cy="16599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859219" y="3698589"/>
            <a:ext cx="6424996" cy="1653945"/>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p:cNvSpPr txBox="1"/>
          <p:nvPr/>
        </p:nvSpPr>
        <p:spPr>
          <a:xfrm>
            <a:off x="4783203" y="1933415"/>
            <a:ext cx="3796496"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Dynamic content</a:t>
            </a:r>
          </a:p>
        </p:txBody>
      </p:sp>
      <p:sp>
        <p:nvSpPr>
          <p:cNvPr id="16" name="TextBox 15"/>
          <p:cNvSpPr txBox="1"/>
          <p:nvPr/>
        </p:nvSpPr>
        <p:spPr>
          <a:xfrm>
            <a:off x="4634781" y="3864469"/>
            <a:ext cx="3796496"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Static content</a:t>
            </a:r>
          </a:p>
        </p:txBody>
      </p:sp>
      <p:pic>
        <p:nvPicPr>
          <p:cNvPr id="18" name="Picture 17"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975" y="2381925"/>
            <a:ext cx="975360" cy="975360"/>
          </a:xfrm>
          <a:prstGeom prst="rect">
            <a:avLst/>
          </a:prstGeom>
        </p:spPr>
      </p:pic>
      <p:cxnSp>
        <p:nvCxnSpPr>
          <p:cNvPr id="25" name="Straight Arrow Connector 24"/>
          <p:cNvCxnSpPr>
            <a:endCxn id="18" idx="1"/>
          </p:cNvCxnSpPr>
          <p:nvPr/>
        </p:nvCxnSpPr>
        <p:spPr>
          <a:xfrm>
            <a:off x="6463363" y="2869605"/>
            <a:ext cx="669612" cy="0"/>
          </a:xfrm>
          <a:prstGeom prst="straightConnector1">
            <a:avLst/>
          </a:prstGeom>
          <a:ln w="38100">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3"/>
            <a:endCxn id="7" idx="1"/>
          </p:cNvCxnSpPr>
          <p:nvPr/>
        </p:nvCxnSpPr>
        <p:spPr>
          <a:xfrm>
            <a:off x="1237111" y="3821235"/>
            <a:ext cx="479312" cy="0"/>
          </a:xfrm>
          <a:prstGeom prst="straightConnector1">
            <a:avLst/>
          </a:prstGeom>
          <a:ln w="38100">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191943" y="5543017"/>
            <a:ext cx="1507713" cy="379656"/>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.jpg</a:t>
            </a:r>
          </a:p>
        </p:txBody>
      </p:sp>
      <p:grpSp>
        <p:nvGrpSpPr>
          <p:cNvPr id="44" name="Group 43"/>
          <p:cNvGrpSpPr/>
          <p:nvPr/>
        </p:nvGrpSpPr>
        <p:grpSpPr>
          <a:xfrm>
            <a:off x="9307036" y="2249616"/>
            <a:ext cx="1437809" cy="1069017"/>
            <a:chOff x="4676775" y="4879368"/>
            <a:chExt cx="1801439" cy="1733550"/>
          </a:xfrm>
        </p:grpSpPr>
        <p:sp>
          <p:nvSpPr>
            <p:cNvPr id="45" name="Rounded Rectangle 44"/>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37"/>
            <p:cNvSpPr txBox="1">
              <a:spLocks noChangeArrowheads="1"/>
            </p:cNvSpPr>
            <p:nvPr/>
          </p:nvSpPr>
          <p:spPr bwMode="auto">
            <a:xfrm>
              <a:off x="4676775" y="5222905"/>
              <a:ext cx="1801439" cy="814987"/>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On-Premises Data Center</a:t>
              </a:r>
            </a:p>
          </p:txBody>
        </p:sp>
      </p:grpSp>
      <p:pic>
        <p:nvPicPr>
          <p:cNvPr id="47" name="Picture 46" descr="Corporate-Data-Cen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8218" y="2006538"/>
            <a:ext cx="505609" cy="505609"/>
          </a:xfrm>
          <a:prstGeom prst="rect">
            <a:avLst/>
          </a:prstGeom>
        </p:spPr>
      </p:pic>
      <p:sp>
        <p:nvSpPr>
          <p:cNvPr id="49" name="TextBox 48"/>
          <p:cNvSpPr txBox="1"/>
          <p:nvPr/>
        </p:nvSpPr>
        <p:spPr>
          <a:xfrm>
            <a:off x="7818812" y="2604600"/>
            <a:ext cx="1507713"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OR</a:t>
            </a:r>
          </a:p>
        </p:txBody>
      </p:sp>
      <p:grpSp>
        <p:nvGrpSpPr>
          <p:cNvPr id="50" name="Group 49"/>
          <p:cNvGrpSpPr/>
          <p:nvPr/>
        </p:nvGrpSpPr>
        <p:grpSpPr>
          <a:xfrm>
            <a:off x="9326525" y="4121441"/>
            <a:ext cx="1437809" cy="1069017"/>
            <a:chOff x="4676775" y="4879368"/>
            <a:chExt cx="1801439" cy="1733550"/>
          </a:xfrm>
          <a:solidFill>
            <a:schemeClr val="bg1"/>
          </a:solidFill>
        </p:grpSpPr>
        <p:sp>
          <p:nvSpPr>
            <p:cNvPr id="51" name="Rounded Rectangle 50"/>
            <p:cNvSpPr/>
            <p:nvPr/>
          </p:nvSpPr>
          <p:spPr>
            <a:xfrm>
              <a:off x="4676775" y="4879368"/>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TextBox 37"/>
            <p:cNvSpPr txBox="1">
              <a:spLocks noChangeArrowheads="1"/>
            </p:cNvSpPr>
            <p:nvPr/>
          </p:nvSpPr>
          <p:spPr bwMode="auto">
            <a:xfrm>
              <a:off x="4676775" y="5222905"/>
              <a:ext cx="1801439" cy="814987"/>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On-Premises Data Center</a:t>
              </a:r>
            </a:p>
          </p:txBody>
        </p:sp>
      </p:grpSp>
      <p:pic>
        <p:nvPicPr>
          <p:cNvPr id="53" name="Picture 52" descr="Corporate-Data-Cent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7708" y="3878364"/>
            <a:ext cx="505609" cy="505609"/>
          </a:xfrm>
          <a:prstGeom prst="rect">
            <a:avLst/>
          </a:prstGeom>
        </p:spPr>
      </p:pic>
      <p:sp>
        <p:nvSpPr>
          <p:cNvPr id="54" name="TextBox 53"/>
          <p:cNvSpPr txBox="1"/>
          <p:nvPr/>
        </p:nvSpPr>
        <p:spPr>
          <a:xfrm>
            <a:off x="7254889" y="4450764"/>
            <a:ext cx="1507713"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OR</a:t>
            </a:r>
          </a:p>
        </p:txBody>
      </p:sp>
      <p:pic>
        <p:nvPicPr>
          <p:cNvPr id="1026" name="Picture 2" descr="C:\Users\hyakunay\AppData\Local\Temp\SNAGHTML8e5b50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9253" y="4738239"/>
            <a:ext cx="653093" cy="899996"/>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43" name="Picture 42" descr="S3-Bucket-with-objec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7567" y="4227947"/>
            <a:ext cx="975360" cy="975360"/>
          </a:xfrm>
          <a:prstGeom prst="rect">
            <a:avLst/>
          </a:prstGeom>
        </p:spPr>
      </p:pic>
      <p:pic>
        <p:nvPicPr>
          <p:cNvPr id="10" name="Picture 9"/>
          <p:cNvPicPr>
            <a:picLocks noChangeAspect="1"/>
          </p:cNvPicPr>
          <p:nvPr/>
        </p:nvPicPr>
        <p:blipFill>
          <a:blip r:embed="rId10"/>
          <a:stretch>
            <a:fillRect/>
          </a:stretch>
        </p:blipFill>
        <p:spPr>
          <a:xfrm>
            <a:off x="3516053" y="1822056"/>
            <a:ext cx="705995" cy="860337"/>
          </a:xfrm>
          <a:prstGeom prst="rect">
            <a:avLst/>
          </a:prstGeom>
        </p:spPr>
      </p:pic>
      <p:sp>
        <p:nvSpPr>
          <p:cNvPr id="48" name="TextBox 37"/>
          <p:cNvSpPr txBox="1">
            <a:spLocks noChangeArrowheads="1"/>
          </p:cNvSpPr>
          <p:nvPr/>
        </p:nvSpPr>
        <p:spPr bwMode="auto">
          <a:xfrm>
            <a:off x="1352501" y="4164796"/>
            <a:ext cx="1682287"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CloudFront</a:t>
            </a:r>
          </a:p>
        </p:txBody>
      </p:sp>
      <p:cxnSp>
        <p:nvCxnSpPr>
          <p:cNvPr id="33" name="Elbow Connector 32"/>
          <p:cNvCxnSpPr>
            <a:stCxn id="7" idx="3"/>
          </p:cNvCxnSpPr>
          <p:nvPr/>
        </p:nvCxnSpPr>
        <p:spPr>
          <a:xfrm>
            <a:off x="2691783" y="3821235"/>
            <a:ext cx="3078181" cy="797964"/>
          </a:xfrm>
          <a:prstGeom prst="bentConnector3">
            <a:avLst>
              <a:gd name="adj1" fmla="val 13543"/>
            </a:avLst>
          </a:prstGeom>
          <a:ln w="38100">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572737" y="5000182"/>
            <a:ext cx="1825020" cy="338554"/>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9388" y="2468497"/>
            <a:ext cx="712589" cy="855108"/>
          </a:xfrm>
          <a:prstGeom prst="rect">
            <a:avLst/>
          </a:prstGeom>
        </p:spPr>
      </p:pic>
      <p:sp>
        <p:nvSpPr>
          <p:cNvPr id="35" name="TextBox 37"/>
          <p:cNvSpPr txBox="1">
            <a:spLocks noChangeArrowheads="1"/>
          </p:cNvSpPr>
          <p:nvPr/>
        </p:nvSpPr>
        <p:spPr bwMode="auto">
          <a:xfrm>
            <a:off x="3024605" y="2918623"/>
            <a:ext cx="1682287"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TTL = 0</a:t>
            </a:r>
          </a:p>
        </p:txBody>
      </p:sp>
      <p:sp>
        <p:nvSpPr>
          <p:cNvPr id="37" name="TextBox 37"/>
          <p:cNvSpPr txBox="1">
            <a:spLocks noChangeArrowheads="1"/>
          </p:cNvSpPr>
          <p:nvPr/>
        </p:nvSpPr>
        <p:spPr bwMode="auto">
          <a:xfrm>
            <a:off x="2988987" y="4243847"/>
            <a:ext cx="1682287"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TTL = 300</a:t>
            </a:r>
          </a:p>
        </p:txBody>
      </p:sp>
    </p:spTree>
    <p:custDataLst>
      <p:tags r:id="rId1"/>
    </p:custDataLst>
    <p:extLst>
      <p:ext uri="{BB962C8B-B14F-4D97-AF65-F5344CB8AC3E}">
        <p14:creationId xmlns:p14="http://schemas.microsoft.com/office/powerpoint/2010/main" val="168206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765865" cy="779463"/>
          </a:xfrm>
        </p:spPr>
        <p:txBody>
          <a:bodyPr>
            <a:noAutofit/>
          </a:bodyPr>
          <a:lstStyle/>
          <a:p>
            <a:r>
              <a:rPr lang="en-US" sz="4200" dirty="0"/>
              <a:t>AWS Cloud Architecture: Web Hosting</a:t>
            </a:r>
          </a:p>
        </p:txBody>
      </p:sp>
      <p:grpSp>
        <p:nvGrpSpPr>
          <p:cNvPr id="6" name="Group 5"/>
          <p:cNvGrpSpPr/>
          <p:nvPr/>
        </p:nvGrpSpPr>
        <p:grpSpPr>
          <a:xfrm>
            <a:off x="1863851" y="2274500"/>
            <a:ext cx="3382288" cy="4054837"/>
            <a:chOff x="2472114" y="760413"/>
            <a:chExt cx="1766511" cy="1733550"/>
          </a:xfrm>
        </p:grpSpPr>
        <p:sp>
          <p:nvSpPr>
            <p:cNvPr id="62" name="Rounded Rectangle 61"/>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32"/>
            <p:cNvSpPr txBox="1">
              <a:spLocks noChangeArrowheads="1"/>
            </p:cNvSpPr>
            <p:nvPr/>
          </p:nvSpPr>
          <p:spPr bwMode="auto">
            <a:xfrm>
              <a:off x="2472114" y="2274224"/>
              <a:ext cx="1105532" cy="127169"/>
            </a:xfrm>
            <a:prstGeom prst="rect">
              <a:avLst/>
            </a:prstGeom>
            <a:noFill/>
            <a:ln w="9525">
              <a:noFill/>
              <a:miter lim="800000"/>
              <a:headEnd/>
              <a:tailEnd/>
            </a:ln>
          </p:spPr>
          <p:txBody>
            <a:bodyPr wrap="square">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9" name="Rounded Rectangle 8"/>
          <p:cNvSpPr/>
          <p:nvPr/>
        </p:nvSpPr>
        <p:spPr>
          <a:xfrm>
            <a:off x="2488407" y="2535158"/>
            <a:ext cx="5966888" cy="94014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9"/>
          <p:cNvSpPr/>
          <p:nvPr/>
        </p:nvSpPr>
        <p:spPr>
          <a:xfrm>
            <a:off x="2459081" y="4096702"/>
            <a:ext cx="5996215" cy="925325"/>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37"/>
          <p:cNvSpPr txBox="1">
            <a:spLocks noChangeArrowheads="1"/>
          </p:cNvSpPr>
          <p:nvPr/>
        </p:nvSpPr>
        <p:spPr bwMode="auto">
          <a:xfrm>
            <a:off x="3590517" y="5803624"/>
            <a:ext cx="1238473" cy="461665"/>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RDS</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(Master)</a:t>
            </a:r>
          </a:p>
        </p:txBody>
      </p:sp>
      <p:grpSp>
        <p:nvGrpSpPr>
          <p:cNvPr id="14" name="Group 13"/>
          <p:cNvGrpSpPr/>
          <p:nvPr/>
        </p:nvGrpSpPr>
        <p:grpSpPr>
          <a:xfrm>
            <a:off x="5698804" y="2268574"/>
            <a:ext cx="3107473" cy="4054837"/>
            <a:chOff x="2264097" y="760413"/>
            <a:chExt cx="1974528" cy="1733550"/>
          </a:xfrm>
        </p:grpSpPr>
        <p:sp>
          <p:nvSpPr>
            <p:cNvPr id="60" name="Rounded Rectangle 59"/>
            <p:cNvSpPr/>
            <p:nvPr/>
          </p:nvSpPr>
          <p:spPr>
            <a:xfrm>
              <a:off x="2264097" y="760413"/>
              <a:ext cx="1974528"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TextBox 32"/>
            <p:cNvSpPr txBox="1">
              <a:spLocks noChangeArrowheads="1"/>
            </p:cNvSpPr>
            <p:nvPr/>
          </p:nvSpPr>
          <p:spPr bwMode="auto">
            <a:xfrm>
              <a:off x="2480648" y="2269602"/>
              <a:ext cx="1105532" cy="127169"/>
            </a:xfrm>
            <a:prstGeom prst="rect">
              <a:avLst/>
            </a:prstGeom>
            <a:noFill/>
            <a:ln w="9525">
              <a:noFill/>
              <a:miter lim="800000"/>
              <a:headEnd/>
              <a:tailEnd/>
            </a:ln>
          </p:spPr>
          <p:txBody>
            <a:bodyPr wrap="square">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15" name="TextBox 37"/>
          <p:cNvSpPr txBox="1">
            <a:spLocks noChangeArrowheads="1"/>
          </p:cNvSpPr>
          <p:nvPr/>
        </p:nvSpPr>
        <p:spPr bwMode="auto">
          <a:xfrm>
            <a:off x="7455733" y="5804323"/>
            <a:ext cx="1238473" cy="461665"/>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RDS</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(Standby)</a:t>
            </a:r>
          </a:p>
        </p:txBody>
      </p:sp>
      <p:pic>
        <p:nvPicPr>
          <p:cNvPr id="36" name="Picture 3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638" y="2816911"/>
            <a:ext cx="604887" cy="604887"/>
          </a:xfrm>
          <a:prstGeom prst="rect">
            <a:avLst/>
          </a:prstGeom>
        </p:spPr>
      </p:pic>
      <p:pic>
        <p:nvPicPr>
          <p:cNvPr id="37" name="Picture 3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651" y="2812608"/>
            <a:ext cx="604887" cy="604887"/>
          </a:xfrm>
          <a:prstGeom prst="rect">
            <a:avLst/>
          </a:prstGeom>
        </p:spPr>
      </p:pic>
      <p:pic>
        <p:nvPicPr>
          <p:cNvPr id="38" name="Picture 37"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8466" y="2796920"/>
            <a:ext cx="604887" cy="604887"/>
          </a:xfrm>
          <a:prstGeom prst="rect">
            <a:avLst/>
          </a:prstGeom>
        </p:spPr>
      </p:pic>
      <p:pic>
        <p:nvPicPr>
          <p:cNvPr id="47" name="Picture 4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259" y="4363843"/>
            <a:ext cx="604887" cy="604887"/>
          </a:xfrm>
          <a:prstGeom prst="rect">
            <a:avLst/>
          </a:prstGeom>
        </p:spPr>
      </p:pic>
      <p:pic>
        <p:nvPicPr>
          <p:cNvPr id="48" name="Picture 47"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146" y="4363843"/>
            <a:ext cx="604887" cy="604887"/>
          </a:xfrm>
          <a:prstGeom prst="rect">
            <a:avLst/>
          </a:prstGeom>
        </p:spPr>
      </p:pic>
      <p:pic>
        <p:nvPicPr>
          <p:cNvPr id="49" name="Picture 4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033" y="4363843"/>
            <a:ext cx="604887" cy="604887"/>
          </a:xfrm>
          <a:prstGeom prst="rect">
            <a:avLst/>
          </a:prstGeom>
        </p:spPr>
      </p:pic>
      <p:pic>
        <p:nvPicPr>
          <p:cNvPr id="50" name="Picture 49"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882" y="4352767"/>
            <a:ext cx="604887" cy="604887"/>
          </a:xfrm>
          <a:prstGeom prst="rect">
            <a:avLst/>
          </a:prstGeom>
        </p:spPr>
      </p:pic>
      <p:pic>
        <p:nvPicPr>
          <p:cNvPr id="51" name="Picture 5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769" y="4352767"/>
            <a:ext cx="604887" cy="604887"/>
          </a:xfrm>
          <a:prstGeom prst="rect">
            <a:avLst/>
          </a:prstGeom>
        </p:spPr>
      </p:pic>
      <p:pic>
        <p:nvPicPr>
          <p:cNvPr id="52" name="Picture 51"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655" y="4352767"/>
            <a:ext cx="604887" cy="604887"/>
          </a:xfrm>
          <a:prstGeom prst="rect">
            <a:avLst/>
          </a:prstGeom>
        </p:spPr>
      </p:pic>
      <p:pic>
        <p:nvPicPr>
          <p:cNvPr id="55" name="Picture 54" descr="RDS-DB-Instace-tandby-Multi-AZ-.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9404" y="5301129"/>
            <a:ext cx="620795" cy="620795"/>
          </a:xfrm>
          <a:prstGeom prst="rect">
            <a:avLst/>
          </a:prstGeom>
        </p:spPr>
      </p:pic>
      <p:sp>
        <p:nvSpPr>
          <p:cNvPr id="73" name="TextBox 37"/>
          <p:cNvSpPr txBox="1">
            <a:spLocks noChangeArrowheads="1"/>
          </p:cNvSpPr>
          <p:nvPr/>
        </p:nvSpPr>
        <p:spPr bwMode="auto">
          <a:xfrm>
            <a:off x="8937277" y="3164959"/>
            <a:ext cx="1425924" cy="338554"/>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74" name="TextBox 37"/>
          <p:cNvSpPr txBox="1">
            <a:spLocks noChangeArrowheads="1"/>
          </p:cNvSpPr>
          <p:nvPr/>
        </p:nvSpPr>
        <p:spPr bwMode="auto">
          <a:xfrm>
            <a:off x="7175471" y="1317670"/>
            <a:ext cx="1775683" cy="338554"/>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CloudFront</a:t>
            </a:r>
          </a:p>
        </p:txBody>
      </p:sp>
      <p:sp>
        <p:nvSpPr>
          <p:cNvPr id="75" name="TextBox 37"/>
          <p:cNvSpPr txBox="1">
            <a:spLocks noChangeArrowheads="1"/>
          </p:cNvSpPr>
          <p:nvPr/>
        </p:nvSpPr>
        <p:spPr bwMode="auto">
          <a:xfrm>
            <a:off x="2440560" y="1434310"/>
            <a:ext cx="1775683" cy="276999"/>
          </a:xfrm>
          <a:prstGeom prst="rect">
            <a:avLst/>
          </a:prstGeom>
          <a:noFill/>
          <a:ln w="9525">
            <a:noFill/>
            <a:miter lim="800000"/>
            <a:headEnd/>
            <a:tailEnd/>
          </a:ln>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 Amazon Route 53</a:t>
            </a:r>
          </a:p>
        </p:txBody>
      </p:sp>
      <p:sp>
        <p:nvSpPr>
          <p:cNvPr id="69" name="TextBox 37"/>
          <p:cNvSpPr txBox="1">
            <a:spLocks noChangeArrowheads="1"/>
          </p:cNvSpPr>
          <p:nvPr/>
        </p:nvSpPr>
        <p:spPr bwMode="auto">
          <a:xfrm>
            <a:off x="6813175" y="4501322"/>
            <a:ext cx="1346071"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Backend apps</a:t>
            </a:r>
          </a:p>
        </p:txBody>
      </p:sp>
      <p:sp>
        <p:nvSpPr>
          <p:cNvPr id="71" name="Rounded Rectangle 70"/>
          <p:cNvSpPr/>
          <p:nvPr/>
        </p:nvSpPr>
        <p:spPr>
          <a:xfrm>
            <a:off x="1559340" y="1949561"/>
            <a:ext cx="9077739" cy="448977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TextBox 37"/>
          <p:cNvSpPr txBox="1">
            <a:spLocks noChangeArrowheads="1"/>
          </p:cNvSpPr>
          <p:nvPr/>
        </p:nvSpPr>
        <p:spPr bwMode="auto">
          <a:xfrm>
            <a:off x="9484792" y="6034691"/>
            <a:ext cx="1238473" cy="307777"/>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Region</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descr="Route-53-Hosted-Zo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6168" y="1341574"/>
            <a:ext cx="578665" cy="578665"/>
          </a:xfrm>
          <a:prstGeom prst="rect">
            <a:avLst/>
          </a:prstGeom>
        </p:spPr>
      </p:pic>
      <p:pic>
        <p:nvPicPr>
          <p:cNvPr id="39" name="Picture 3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585" y="2816911"/>
            <a:ext cx="604887" cy="604887"/>
          </a:xfrm>
          <a:prstGeom prst="rect">
            <a:avLst/>
          </a:prstGeom>
        </p:spPr>
      </p:pic>
      <p:cxnSp>
        <p:nvCxnSpPr>
          <p:cNvPr id="132" name="Straight Arrow Connector 131"/>
          <p:cNvCxnSpPr>
            <a:stCxn id="58" idx="3"/>
            <a:endCxn id="55" idx="1"/>
          </p:cNvCxnSpPr>
          <p:nvPr/>
        </p:nvCxnSpPr>
        <p:spPr>
          <a:xfrm>
            <a:off x="4521006" y="5611526"/>
            <a:ext cx="3248399"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58" name="Picture 57" descr="RDS-DB-Insta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0973" y="5311510"/>
            <a:ext cx="600032" cy="600032"/>
          </a:xfrm>
          <a:prstGeom prst="rect">
            <a:avLst/>
          </a:prstGeom>
        </p:spPr>
      </p:pic>
      <p:cxnSp>
        <p:nvCxnSpPr>
          <p:cNvPr id="137" name="Straight Arrow Connector 136"/>
          <p:cNvCxnSpPr>
            <a:stCxn id="97" idx="3"/>
            <a:endCxn id="58" idx="1"/>
          </p:cNvCxnSpPr>
          <p:nvPr/>
        </p:nvCxnSpPr>
        <p:spPr>
          <a:xfrm>
            <a:off x="3201482" y="5605656"/>
            <a:ext cx="719492" cy="587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97" name="Picture 96" descr="Database_Amazon ElasticCache Node.eps"/>
          <p:cNvPicPr>
            <a:picLocks noChangeAspect="1"/>
          </p:cNvPicPr>
          <p:nvPr/>
        </p:nvPicPr>
        <p:blipFill rotWithShape="1">
          <a:blip r:embed="rId8">
            <a:extLst>
              <a:ext uri="{28A0092B-C50C-407E-A947-70E740481C1C}">
                <a14:useLocalDpi xmlns:a14="http://schemas.microsoft.com/office/drawing/2010/main" val="0"/>
              </a:ext>
            </a:extLst>
          </a:blip>
          <a:srcRect l="21662" t="18319" r="21631" b="21860"/>
          <a:stretch/>
        </p:blipFill>
        <p:spPr>
          <a:xfrm>
            <a:off x="2721971" y="5352736"/>
            <a:ext cx="479511" cy="505839"/>
          </a:xfrm>
          <a:prstGeom prst="rect">
            <a:avLst/>
          </a:prstGeom>
        </p:spPr>
      </p:pic>
      <p:cxnSp>
        <p:nvCxnSpPr>
          <p:cNvPr id="142" name="Elbow Connector 141"/>
          <p:cNvCxnSpPr>
            <a:stCxn id="55" idx="3"/>
            <a:endCxn id="73" idx="2"/>
          </p:cNvCxnSpPr>
          <p:nvPr/>
        </p:nvCxnSpPr>
        <p:spPr>
          <a:xfrm flipV="1">
            <a:off x="8390199" y="3503513"/>
            <a:ext cx="1260040" cy="2108014"/>
          </a:xfrm>
          <a:prstGeom prst="bentConnector2">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57" name="Picture 56" descr="S3-Bucke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5241" y="2468223"/>
            <a:ext cx="819163" cy="819163"/>
          </a:xfrm>
          <a:prstGeom prst="rect">
            <a:avLst/>
          </a:prstGeom>
        </p:spPr>
      </p:pic>
      <p:sp>
        <p:nvSpPr>
          <p:cNvPr id="164" name="TextBox 37"/>
          <p:cNvSpPr txBox="1">
            <a:spLocks noChangeArrowheads="1"/>
          </p:cNvSpPr>
          <p:nvPr/>
        </p:nvSpPr>
        <p:spPr bwMode="auto">
          <a:xfrm>
            <a:off x="4584629" y="1877291"/>
            <a:ext cx="1775683" cy="27699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165" name="TextBox 37"/>
          <p:cNvSpPr txBox="1">
            <a:spLocks noChangeArrowheads="1"/>
          </p:cNvSpPr>
          <p:nvPr/>
        </p:nvSpPr>
        <p:spPr bwMode="auto">
          <a:xfrm>
            <a:off x="1618661" y="5413672"/>
            <a:ext cx="1102784" cy="276999"/>
          </a:xfrm>
          <a:prstGeom prst="rect">
            <a:avLst/>
          </a:prstGeom>
          <a:solidFill>
            <a:schemeClr val="bg1"/>
          </a:solidFill>
          <a:ln w="9525">
            <a:noFill/>
            <a:miter lim="800000"/>
            <a:headEnd/>
            <a:tailEnd/>
          </a:ln>
        </p:spPr>
        <p:txBody>
          <a:bodyPr wrap="square">
            <a:spAutoFit/>
          </a:bodyPr>
          <a:lstStyle/>
          <a:p>
            <a:pPr algn="r"/>
            <a:r>
              <a:rPr lang="en-US" sz="1200" dirty="0">
                <a:latin typeface="Amazon Ember" panose="020B0603020204020204" pitchFamily="34" charset="0"/>
                <a:ea typeface="Amazon Ember" panose="020B0603020204020204" pitchFamily="34" charset="0"/>
                <a:cs typeface="Amazon Ember" panose="020B0603020204020204" pitchFamily="34" charset="0"/>
              </a:rPr>
              <a:t>ElastiCache</a:t>
            </a:r>
          </a:p>
        </p:txBody>
      </p:sp>
      <p:pic>
        <p:nvPicPr>
          <p:cNvPr id="66" name="Picture 65" descr="Us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6967" y="1116686"/>
            <a:ext cx="600801" cy="600801"/>
          </a:xfrm>
          <a:prstGeom prst="rect">
            <a:avLst/>
          </a:prstGeom>
        </p:spPr>
      </p:pic>
      <p:cxnSp>
        <p:nvCxnSpPr>
          <p:cNvPr id="72" name="Straight Arrow Connector 71"/>
          <p:cNvCxnSpPr>
            <a:stCxn id="66" idx="1"/>
          </p:cNvCxnSpPr>
          <p:nvPr/>
        </p:nvCxnSpPr>
        <p:spPr>
          <a:xfrm flipH="1">
            <a:off x="4384406" y="1417087"/>
            <a:ext cx="822561" cy="137474"/>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24" idx="3"/>
          </p:cNvCxnSpPr>
          <p:nvPr/>
        </p:nvCxnSpPr>
        <p:spPr>
          <a:xfrm flipV="1">
            <a:off x="4384832" y="1627690"/>
            <a:ext cx="2576936" cy="3217"/>
          </a:xfrm>
          <a:prstGeom prst="straightConnector1">
            <a:avLst/>
          </a:prstGeom>
          <a:ln>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66" idx="3"/>
          </p:cNvCxnSpPr>
          <p:nvPr/>
        </p:nvCxnSpPr>
        <p:spPr>
          <a:xfrm flipH="1" flipV="1">
            <a:off x="5807768" y="1417087"/>
            <a:ext cx="1139488" cy="78804"/>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5418511" y="1811258"/>
            <a:ext cx="1543259" cy="592163"/>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7504591" y="1627689"/>
            <a:ext cx="1824555" cy="892016"/>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8" name="TextBox 37"/>
          <p:cNvSpPr txBox="1">
            <a:spLocks noChangeArrowheads="1"/>
          </p:cNvSpPr>
          <p:nvPr/>
        </p:nvSpPr>
        <p:spPr bwMode="auto">
          <a:xfrm>
            <a:off x="6714638" y="2958903"/>
            <a:ext cx="1477588"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Web apps</a:t>
            </a:r>
          </a:p>
        </p:txBody>
      </p:sp>
      <p:sp>
        <p:nvSpPr>
          <p:cNvPr id="89" name="TextBox 37"/>
          <p:cNvSpPr txBox="1">
            <a:spLocks noChangeArrowheads="1"/>
          </p:cNvSpPr>
          <p:nvPr/>
        </p:nvSpPr>
        <p:spPr bwMode="auto">
          <a:xfrm>
            <a:off x="2624149" y="2957476"/>
            <a:ext cx="1477588"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Web apps</a:t>
            </a:r>
          </a:p>
        </p:txBody>
      </p:sp>
      <p:cxnSp>
        <p:nvCxnSpPr>
          <p:cNvPr id="53" name="Elbow Connector 52"/>
          <p:cNvCxnSpPr>
            <a:endCxn id="38" idx="0"/>
          </p:cNvCxnSpPr>
          <p:nvPr/>
        </p:nvCxnSpPr>
        <p:spPr>
          <a:xfrm rot="10800000" flipV="1">
            <a:off x="2940911" y="2603854"/>
            <a:ext cx="2228175" cy="193065"/>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07" name="Elbow Connector 106"/>
          <p:cNvCxnSpPr>
            <a:endCxn id="37" idx="0"/>
          </p:cNvCxnSpPr>
          <p:nvPr/>
        </p:nvCxnSpPr>
        <p:spPr>
          <a:xfrm rot="10800000" flipV="1">
            <a:off x="3839095" y="2603854"/>
            <a:ext cx="1329989" cy="208753"/>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09" name="Elbow Connector 108"/>
          <p:cNvCxnSpPr>
            <a:endCxn id="36" idx="0"/>
          </p:cNvCxnSpPr>
          <p:nvPr/>
        </p:nvCxnSpPr>
        <p:spPr>
          <a:xfrm>
            <a:off x="5742561" y="2603854"/>
            <a:ext cx="1274520" cy="213056"/>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12" name="Elbow Connector 111"/>
          <p:cNvCxnSpPr>
            <a:endCxn id="39" idx="0"/>
          </p:cNvCxnSpPr>
          <p:nvPr/>
        </p:nvCxnSpPr>
        <p:spPr>
          <a:xfrm>
            <a:off x="5742561" y="2603854"/>
            <a:ext cx="2179467" cy="213056"/>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15" name="Elbow Connector 114"/>
          <p:cNvCxnSpPr>
            <a:stCxn id="38" idx="2"/>
          </p:cNvCxnSpPr>
          <p:nvPr/>
        </p:nvCxnSpPr>
        <p:spPr>
          <a:xfrm rot="16200000" flipH="1">
            <a:off x="3958641" y="2384074"/>
            <a:ext cx="504056" cy="2539520"/>
          </a:xfrm>
          <a:prstGeom prst="bentConnector3">
            <a:avLst>
              <a:gd name="adj1" fmla="val 52573"/>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19" name="Elbow Connector 118"/>
          <p:cNvCxnSpPr>
            <a:stCxn id="37" idx="2"/>
          </p:cNvCxnSpPr>
          <p:nvPr/>
        </p:nvCxnSpPr>
        <p:spPr>
          <a:xfrm rot="16200000" flipH="1">
            <a:off x="4415577" y="2841011"/>
            <a:ext cx="488368" cy="1641335"/>
          </a:xfrm>
          <a:prstGeom prst="bentConnector3">
            <a:avLst>
              <a:gd name="adj1" fmla="val 50000"/>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2" name="Elbow Connector 121"/>
          <p:cNvCxnSpPr>
            <a:stCxn id="36" idx="2"/>
          </p:cNvCxnSpPr>
          <p:nvPr/>
        </p:nvCxnSpPr>
        <p:spPr>
          <a:xfrm rot="5400000">
            <a:off x="6006725" y="2895504"/>
            <a:ext cx="484065" cy="1536652"/>
          </a:xfrm>
          <a:prstGeom prst="bentConnector3">
            <a:avLst>
              <a:gd name="adj1" fmla="val 50001"/>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6" name="Elbow Connector 125"/>
          <p:cNvCxnSpPr>
            <a:stCxn id="39" idx="2"/>
          </p:cNvCxnSpPr>
          <p:nvPr/>
        </p:nvCxnSpPr>
        <p:spPr>
          <a:xfrm rot="5400000">
            <a:off x="6459198" y="2443031"/>
            <a:ext cx="484065" cy="2441599"/>
          </a:xfrm>
          <a:prstGeom prst="bentConnector3">
            <a:avLst>
              <a:gd name="adj1" fmla="val 51880"/>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28" name="Elbow Connector 127"/>
          <p:cNvCxnSpPr>
            <a:endCxn id="47" idx="0"/>
          </p:cNvCxnSpPr>
          <p:nvPr/>
        </p:nvCxnSpPr>
        <p:spPr>
          <a:xfrm rot="10800000" flipV="1">
            <a:off x="2886705" y="4189744"/>
            <a:ext cx="2298972" cy="174097"/>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37"/>
          <p:cNvSpPr txBox="1">
            <a:spLocks noChangeArrowheads="1"/>
          </p:cNvSpPr>
          <p:nvPr/>
        </p:nvSpPr>
        <p:spPr bwMode="auto">
          <a:xfrm>
            <a:off x="2796400" y="4520031"/>
            <a:ext cx="1374469"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Backend apps</a:t>
            </a:r>
          </a:p>
        </p:txBody>
      </p:sp>
      <p:cxnSp>
        <p:nvCxnSpPr>
          <p:cNvPr id="135" name="Elbow Connector 134"/>
          <p:cNvCxnSpPr>
            <a:endCxn id="48" idx="0"/>
          </p:cNvCxnSpPr>
          <p:nvPr/>
        </p:nvCxnSpPr>
        <p:spPr>
          <a:xfrm rot="10800000" flipV="1">
            <a:off x="3491590" y="4189744"/>
            <a:ext cx="1694085" cy="174097"/>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8" name="Elbow Connector 137"/>
          <p:cNvCxnSpPr>
            <a:endCxn id="49" idx="0"/>
          </p:cNvCxnSpPr>
          <p:nvPr/>
        </p:nvCxnSpPr>
        <p:spPr>
          <a:xfrm rot="10800000" flipV="1">
            <a:off x="4096478" y="4189744"/>
            <a:ext cx="1089199" cy="174097"/>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41" name="Elbow Connector 140"/>
          <p:cNvCxnSpPr>
            <a:endCxn id="50" idx="0"/>
          </p:cNvCxnSpPr>
          <p:nvPr/>
        </p:nvCxnSpPr>
        <p:spPr>
          <a:xfrm>
            <a:off x="5775184" y="4189745"/>
            <a:ext cx="1106141" cy="163021"/>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45" name="Elbow Connector 144"/>
          <p:cNvCxnSpPr>
            <a:endCxn id="51" idx="0"/>
          </p:cNvCxnSpPr>
          <p:nvPr/>
        </p:nvCxnSpPr>
        <p:spPr>
          <a:xfrm>
            <a:off x="5775185" y="4189745"/>
            <a:ext cx="1711028" cy="163021"/>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48" name="Elbow Connector 147"/>
          <p:cNvCxnSpPr>
            <a:endCxn id="52" idx="0"/>
          </p:cNvCxnSpPr>
          <p:nvPr/>
        </p:nvCxnSpPr>
        <p:spPr>
          <a:xfrm>
            <a:off x="5775184" y="4189745"/>
            <a:ext cx="2315915" cy="163021"/>
          </a:xfrm>
          <a:prstGeom prst="bentConnector2">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53" name="Elbow Connector 152"/>
          <p:cNvCxnSpPr>
            <a:stCxn id="10" idx="2"/>
            <a:endCxn id="97" idx="0"/>
          </p:cNvCxnSpPr>
          <p:nvPr/>
        </p:nvCxnSpPr>
        <p:spPr>
          <a:xfrm rot="5400000">
            <a:off x="4044105" y="3939650"/>
            <a:ext cx="330708" cy="2495461"/>
          </a:xfrm>
          <a:prstGeom prst="bentConnector3">
            <a:avLst>
              <a:gd name="adj1" fmla="val 44498"/>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56" name="Elbow Connector 155"/>
          <p:cNvCxnSpPr>
            <a:stCxn id="10" idx="2"/>
            <a:endCxn id="58" idx="0"/>
          </p:cNvCxnSpPr>
          <p:nvPr/>
        </p:nvCxnSpPr>
        <p:spPr>
          <a:xfrm rot="5400000">
            <a:off x="4694348" y="4548671"/>
            <a:ext cx="289483" cy="1236199"/>
          </a:xfrm>
          <a:prstGeom prst="bentConnector3">
            <a:avLst>
              <a:gd name="adj1" fmla="val 50000"/>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60" name="Elbow Connector 159"/>
          <p:cNvCxnSpPr>
            <a:stCxn id="10" idx="2"/>
            <a:endCxn id="55" idx="0"/>
          </p:cNvCxnSpPr>
          <p:nvPr/>
        </p:nvCxnSpPr>
        <p:spPr>
          <a:xfrm rot="16200000" flipH="1">
            <a:off x="6628944" y="3850272"/>
            <a:ext cx="279101" cy="2622613"/>
          </a:xfrm>
          <a:prstGeom prst="bentConnector3">
            <a:avLst>
              <a:gd name="adj1" fmla="val 50000"/>
            </a:avLst>
          </a:prstGeom>
          <a:ln w="38100">
            <a:prstDash val="sysDot"/>
            <a:tailEnd type="triangle"/>
          </a:ln>
        </p:spPr>
        <p:style>
          <a:lnRef idx="2">
            <a:schemeClr val="accent2"/>
          </a:lnRef>
          <a:fillRef idx="0">
            <a:schemeClr val="accent2"/>
          </a:fillRef>
          <a:effectRef idx="1">
            <a:schemeClr val="accent2"/>
          </a:effectRef>
          <a:fontRef idx="minor">
            <a:schemeClr val="tx1"/>
          </a:fontRef>
        </p:style>
      </p:cxnSp>
      <p:sp>
        <p:nvSpPr>
          <p:cNvPr id="70" name="Rounded Rectangle 69"/>
          <p:cNvSpPr/>
          <p:nvPr/>
        </p:nvSpPr>
        <p:spPr>
          <a:xfrm>
            <a:off x="2249080" y="2415554"/>
            <a:ext cx="2102635" cy="116111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6" name="Picture 75"/>
          <p:cNvPicPr>
            <a:picLocks noChangeAspect="1"/>
          </p:cNvPicPr>
          <p:nvPr/>
        </p:nvPicPr>
        <p:blipFill>
          <a:blip r:embed="rId11"/>
          <a:stretch>
            <a:fillRect/>
          </a:stretch>
        </p:blipFill>
        <p:spPr>
          <a:xfrm>
            <a:off x="2338963" y="2300952"/>
            <a:ext cx="166787" cy="186409"/>
          </a:xfrm>
          <a:prstGeom prst="rect">
            <a:avLst/>
          </a:prstGeom>
        </p:spPr>
      </p:pic>
      <p:sp>
        <p:nvSpPr>
          <p:cNvPr id="80" name="Rounded Rectangle 79"/>
          <p:cNvSpPr/>
          <p:nvPr/>
        </p:nvSpPr>
        <p:spPr>
          <a:xfrm>
            <a:off x="6461847" y="2385400"/>
            <a:ext cx="2102635" cy="119127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1" name="Picture 80"/>
          <p:cNvPicPr>
            <a:picLocks noChangeAspect="1"/>
          </p:cNvPicPr>
          <p:nvPr/>
        </p:nvPicPr>
        <p:blipFill>
          <a:blip r:embed="rId11"/>
          <a:stretch>
            <a:fillRect/>
          </a:stretch>
        </p:blipFill>
        <p:spPr>
          <a:xfrm>
            <a:off x="6535028" y="2270799"/>
            <a:ext cx="166787" cy="186409"/>
          </a:xfrm>
          <a:prstGeom prst="rect">
            <a:avLst/>
          </a:prstGeom>
        </p:spPr>
      </p:pic>
      <p:sp>
        <p:nvSpPr>
          <p:cNvPr id="83" name="Rounded Rectangle 82"/>
          <p:cNvSpPr/>
          <p:nvPr/>
        </p:nvSpPr>
        <p:spPr>
          <a:xfrm>
            <a:off x="2250471" y="3999774"/>
            <a:ext cx="2102635" cy="10823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4" name="Picture 83"/>
          <p:cNvPicPr>
            <a:picLocks noChangeAspect="1"/>
          </p:cNvPicPr>
          <p:nvPr/>
        </p:nvPicPr>
        <p:blipFill>
          <a:blip r:embed="rId11"/>
          <a:stretch>
            <a:fillRect/>
          </a:stretch>
        </p:blipFill>
        <p:spPr>
          <a:xfrm>
            <a:off x="2340353" y="3873183"/>
            <a:ext cx="166787" cy="186409"/>
          </a:xfrm>
          <a:prstGeom prst="rect">
            <a:avLst/>
          </a:prstGeom>
        </p:spPr>
      </p:pic>
      <p:sp>
        <p:nvSpPr>
          <p:cNvPr id="85" name="Rounded Rectangle 84"/>
          <p:cNvSpPr/>
          <p:nvPr/>
        </p:nvSpPr>
        <p:spPr>
          <a:xfrm>
            <a:off x="6459721" y="3964844"/>
            <a:ext cx="2102635" cy="111744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7" name="Picture 86"/>
          <p:cNvPicPr>
            <a:picLocks noChangeAspect="1"/>
          </p:cNvPicPr>
          <p:nvPr/>
        </p:nvPicPr>
        <p:blipFill>
          <a:blip r:embed="rId11"/>
          <a:stretch>
            <a:fillRect/>
          </a:stretch>
        </p:blipFill>
        <p:spPr>
          <a:xfrm>
            <a:off x="6549604" y="3856679"/>
            <a:ext cx="166787" cy="186409"/>
          </a:xfrm>
          <a:prstGeom prst="rect">
            <a:avLst/>
          </a:prstGeom>
        </p:spPr>
      </p:pic>
      <p:pic>
        <p:nvPicPr>
          <p:cNvPr id="90" name="Picture 8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70811" y="2434580"/>
            <a:ext cx="408103" cy="489724"/>
          </a:xfrm>
          <a:prstGeom prst="rect">
            <a:avLst/>
          </a:prstGeom>
        </p:spPr>
      </p:pic>
      <p:pic>
        <p:nvPicPr>
          <p:cNvPr id="91" name="Picture 9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71022" y="3953005"/>
            <a:ext cx="408103" cy="489724"/>
          </a:xfrm>
          <a:prstGeom prst="rect">
            <a:avLst/>
          </a:prstGeom>
        </p:spPr>
      </p:pic>
      <p:pic>
        <p:nvPicPr>
          <p:cNvPr id="92" name="Picture 91" descr="CloudFront-Edge-Locati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92976" y="1326867"/>
            <a:ext cx="668768" cy="668768"/>
          </a:xfrm>
          <a:prstGeom prst="rect">
            <a:avLst/>
          </a:prstGeom>
        </p:spPr>
      </p:pic>
    </p:spTree>
    <p:custDataLst>
      <p:tags r:id="rId1"/>
    </p:custDataLst>
    <p:extLst>
      <p:ext uri="{BB962C8B-B14F-4D97-AF65-F5344CB8AC3E}">
        <p14:creationId xmlns:p14="http://schemas.microsoft.com/office/powerpoint/2010/main" val="140267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440305"/>
            <a:ext cx="12197302" cy="4913308"/>
          </a:xfrm>
        </p:spPr>
        <p:txBody>
          <a:bodyPr>
            <a:noAutofit/>
          </a:bodyPr>
          <a:lstStyle/>
          <a:p>
            <a:pPr marL="493713" indent="-493713">
              <a:spcBef>
                <a:spcPts val="1800"/>
              </a:spcBef>
            </a:pPr>
            <a:r>
              <a:rPr lang="en-US" b="1" dirty="0"/>
              <a:t>Part 1: </a:t>
            </a:r>
            <a:r>
              <a:rPr lang="en-US" dirty="0"/>
              <a:t>Storing Web-Accessible Content with Amazon S3</a:t>
            </a:r>
          </a:p>
          <a:p>
            <a:pPr marL="493713" indent="-493713">
              <a:spcBef>
                <a:spcPts val="1800"/>
              </a:spcBef>
            </a:pPr>
            <a:r>
              <a:rPr lang="en-US" b="1" dirty="0"/>
              <a:t>Part 2: </a:t>
            </a:r>
            <a:r>
              <a:rPr lang="en-US" dirty="0"/>
              <a:t>Caching with Amazon </a:t>
            </a:r>
            <a:r>
              <a:rPr lang="en-US" dirty="0" err="1"/>
              <a:t>CloudFront</a:t>
            </a:r>
            <a:endParaRPr lang="en-US" dirty="0"/>
          </a:p>
          <a:p>
            <a:pPr marL="493713" indent="-493713">
              <a:spcBef>
                <a:spcPts val="1800"/>
              </a:spcBef>
            </a:pPr>
            <a:r>
              <a:rPr lang="en-US" b="1" dirty="0"/>
              <a:t>Part 3: </a:t>
            </a:r>
            <a:r>
              <a:rPr lang="en-US" dirty="0"/>
              <a:t>Managing NoSQL databases</a:t>
            </a:r>
          </a:p>
          <a:p>
            <a:pPr marL="493713" indent="-493713">
              <a:spcBef>
                <a:spcPts val="1800"/>
              </a:spcBef>
            </a:pPr>
            <a:r>
              <a:rPr lang="en-US" b="1" dirty="0"/>
              <a:t>Part 4: </a:t>
            </a:r>
            <a:r>
              <a:rPr lang="en-US" dirty="0"/>
              <a:t>Storing Relational Data in Amazon RDS. </a:t>
            </a:r>
          </a:p>
          <a:p>
            <a:pPr marL="493713" indent="-493713">
              <a:spcBef>
                <a:spcPts val="1800"/>
              </a:spcBef>
            </a:pPr>
            <a:r>
              <a:rPr lang="en-US" b="1" dirty="0"/>
              <a:t>Lab: </a:t>
            </a:r>
            <a:r>
              <a:rPr lang="en-US" dirty="0"/>
              <a:t>Implementing a </a:t>
            </a:r>
            <a:r>
              <a:rPr lang="en-US" dirty="0" err="1"/>
              <a:t>Serverless</a:t>
            </a:r>
            <a:r>
              <a:rPr lang="en-US" dirty="0"/>
              <a:t> Architecture with AWS Managed Services</a:t>
            </a:r>
          </a:p>
          <a:p>
            <a:pPr marL="493713" indent="-493713">
              <a:spcBef>
                <a:spcPts val="1800"/>
              </a:spcBef>
            </a:pPr>
            <a:r>
              <a:rPr lang="en-US" b="1" dirty="0"/>
              <a:t>Group Discussion #2</a:t>
            </a:r>
            <a:r>
              <a:rPr lang="en-US" dirty="0"/>
              <a:t>: Scalable Web Application</a:t>
            </a:r>
          </a:p>
          <a:p>
            <a:pPr marL="0" indent="0">
              <a:spcBef>
                <a:spcPts val="1800"/>
              </a:spcBef>
              <a:buNone/>
            </a:pPr>
            <a:endParaRPr lang="en-US" dirty="0"/>
          </a:p>
        </p:txBody>
      </p:sp>
    </p:spTree>
    <p:custDataLst>
      <p:tags r:id="rId1"/>
    </p:custDataLst>
    <p:extLst>
      <p:ext uri="{BB962C8B-B14F-4D97-AF65-F5344CB8AC3E}">
        <p14:creationId xmlns:p14="http://schemas.microsoft.com/office/powerpoint/2010/main" val="100287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Enable </a:t>
            </a:r>
            <a:r>
              <a:rPr lang="en-US" dirty="0" err="1"/>
              <a:t>CloudFront</a:t>
            </a:r>
            <a:r>
              <a:rPr lang="en-US" dirty="0"/>
              <a:t>?</a:t>
            </a:r>
          </a:p>
        </p:txBody>
      </p:sp>
      <p:pic>
        <p:nvPicPr>
          <p:cNvPr id="7" name="Picture 6">
            <a:extLst>
              <a:ext uri="{FF2B5EF4-FFF2-40B4-BE49-F238E27FC236}">
                <a16:creationId xmlns:a16="http://schemas.microsoft.com/office/drawing/2014/main" id="{C5F9FAAA-CD70-C045-8E0B-2D8F76E51670}"/>
              </a:ext>
            </a:extLst>
          </p:cNvPr>
          <p:cNvPicPr>
            <a:picLocks noChangeAspect="1"/>
          </p:cNvPicPr>
          <p:nvPr/>
        </p:nvPicPr>
        <p:blipFill>
          <a:blip r:embed="rId4"/>
          <a:stretch>
            <a:fillRect/>
          </a:stretch>
        </p:blipFill>
        <p:spPr>
          <a:xfrm>
            <a:off x="2983230" y="1347156"/>
            <a:ext cx="6225540" cy="5078088"/>
          </a:xfrm>
          <a:prstGeom prst="rect">
            <a:avLst/>
          </a:prstGeom>
        </p:spPr>
      </p:pic>
    </p:spTree>
    <p:custDataLst>
      <p:tags r:id="rId1"/>
    </p:custDataLst>
    <p:extLst>
      <p:ext uri="{BB962C8B-B14F-4D97-AF65-F5344CB8AC3E}">
        <p14:creationId xmlns:p14="http://schemas.microsoft.com/office/powerpoint/2010/main" val="371981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CloudFront Enablement Options</a:t>
            </a:r>
          </a:p>
        </p:txBody>
      </p:sp>
      <p:sp>
        <p:nvSpPr>
          <p:cNvPr id="3" name="Content Placeholder 2"/>
          <p:cNvSpPr>
            <a:spLocks noGrp="1"/>
          </p:cNvSpPr>
          <p:nvPr>
            <p:ph idx="1"/>
          </p:nvPr>
        </p:nvSpPr>
        <p:spPr>
          <a:xfrm>
            <a:off x="238539" y="1318385"/>
            <a:ext cx="10515600" cy="4913308"/>
          </a:xfrm>
        </p:spPr>
        <p:txBody>
          <a:bodyPr>
            <a:normAutofit fontScale="92500" lnSpcReduction="20000"/>
          </a:bodyPr>
          <a:lstStyle/>
          <a:p>
            <a:pPr marL="61913" indent="0">
              <a:spcBef>
                <a:spcPts val="1600"/>
              </a:spcBef>
              <a:buNone/>
            </a:pPr>
            <a:r>
              <a:rPr lang="en-US" sz="3000" dirty="0"/>
              <a:t>Use a separate CNAME for static content.</a:t>
            </a:r>
          </a:p>
          <a:p>
            <a:pPr marL="800100" lvl="1" indent="-350838" fontAlgn="base">
              <a:lnSpc>
                <a:spcPct val="120000"/>
              </a:lnSpc>
              <a:spcBef>
                <a:spcPts val="1600"/>
              </a:spcBef>
            </a:pPr>
            <a:r>
              <a:rPr lang="en-US" sz="2600" dirty="0"/>
              <a:t>Static content cached, dynamic content straight from origin.</a:t>
            </a:r>
          </a:p>
          <a:p>
            <a:pPr marL="800100" lvl="1" indent="-350838" fontAlgn="base">
              <a:lnSpc>
                <a:spcPct val="120000"/>
              </a:lnSpc>
              <a:spcBef>
                <a:spcPts val="1600"/>
              </a:spcBef>
            </a:pPr>
            <a:r>
              <a:rPr lang="en-US" sz="2600" dirty="0"/>
              <a:t>Most efficient.</a:t>
            </a:r>
          </a:p>
          <a:p>
            <a:pPr marL="800100" lvl="1" indent="-350838" fontAlgn="base">
              <a:lnSpc>
                <a:spcPct val="120000"/>
              </a:lnSpc>
              <a:spcBef>
                <a:spcPts val="1600"/>
              </a:spcBef>
            </a:pPr>
            <a:r>
              <a:rPr lang="en-US" sz="2600" dirty="0"/>
              <a:t>More effort to set up and manage.</a:t>
            </a:r>
          </a:p>
          <a:p>
            <a:pPr marL="61913" indent="0">
              <a:spcBef>
                <a:spcPts val="1600"/>
              </a:spcBef>
              <a:buNone/>
            </a:pPr>
            <a:r>
              <a:rPr lang="en-US" sz="3000" dirty="0"/>
              <a:t>Point entire URL to CloudFront.</a:t>
            </a:r>
          </a:p>
          <a:p>
            <a:pPr marL="800100" lvl="1" indent="-350838" fontAlgn="base">
              <a:lnSpc>
                <a:spcPct val="120000"/>
              </a:lnSpc>
              <a:spcBef>
                <a:spcPts val="1600"/>
              </a:spcBef>
            </a:pPr>
            <a:r>
              <a:rPr lang="en-US" sz="2600" dirty="0"/>
              <a:t>Easiest to manage.</a:t>
            </a:r>
          </a:p>
          <a:p>
            <a:pPr marL="800100" lvl="1" indent="-350838" fontAlgn="base">
              <a:lnSpc>
                <a:spcPct val="120000"/>
              </a:lnSpc>
              <a:spcBef>
                <a:spcPts val="1600"/>
              </a:spcBef>
            </a:pPr>
            <a:r>
              <a:rPr lang="en-US" sz="2600" dirty="0"/>
              <a:t>Use URL patterns to stage dynamic content.</a:t>
            </a:r>
          </a:p>
          <a:p>
            <a:pPr marL="800100" lvl="1" indent="-350838" fontAlgn="base">
              <a:lnSpc>
                <a:spcPct val="120000"/>
              </a:lnSpc>
              <a:spcBef>
                <a:spcPts val="1600"/>
              </a:spcBef>
            </a:pPr>
            <a:r>
              <a:rPr lang="en-US" sz="2600" dirty="0"/>
              <a:t>ALL content goes through edge locations.</a:t>
            </a:r>
          </a:p>
          <a:p>
            <a:pPr>
              <a:spcBef>
                <a:spcPts val="1600"/>
              </a:spcBef>
            </a:pPr>
            <a:endParaRPr lang="en-US" dirty="0"/>
          </a:p>
        </p:txBody>
      </p:sp>
    </p:spTree>
    <p:custDataLst>
      <p:tags r:id="rId1"/>
    </p:custDataLst>
    <p:extLst>
      <p:ext uri="{BB962C8B-B14F-4D97-AF65-F5344CB8AC3E}">
        <p14:creationId xmlns:p14="http://schemas.microsoft.com/office/powerpoint/2010/main" val="49278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CloudFront Distributions</a:t>
            </a:r>
          </a:p>
        </p:txBody>
      </p:sp>
      <p:pic>
        <p:nvPicPr>
          <p:cNvPr id="7" name="Picture 6" descr="S3-Buck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0649" y="1967654"/>
            <a:ext cx="975360" cy="975360"/>
          </a:xfrm>
          <a:prstGeom prst="rect">
            <a:avLst/>
          </a:prstGeom>
        </p:spPr>
      </p:pic>
      <p:pic>
        <p:nvPicPr>
          <p:cNvPr id="8" name="Picture 7" descr="CloudFro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2764" y="3253286"/>
            <a:ext cx="975360" cy="975360"/>
          </a:xfrm>
          <a:prstGeom prst="rect">
            <a:avLst/>
          </a:prstGeom>
        </p:spPr>
      </p:pic>
      <p:pic>
        <p:nvPicPr>
          <p:cNvPr id="9" name="Picture 8" descr="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56" y="3253286"/>
            <a:ext cx="975360" cy="975360"/>
          </a:xfrm>
          <a:prstGeom prst="rect">
            <a:avLst/>
          </a:prstGeom>
        </p:spPr>
      </p:pic>
      <p:cxnSp>
        <p:nvCxnSpPr>
          <p:cNvPr id="11" name="Straight Arrow Connector 10"/>
          <p:cNvCxnSpPr/>
          <p:nvPr/>
        </p:nvCxnSpPr>
        <p:spPr>
          <a:xfrm flipV="1">
            <a:off x="1176399" y="2165322"/>
            <a:ext cx="859837" cy="1129093"/>
          </a:xfrm>
          <a:prstGeom prst="straightConnector1">
            <a:avLst/>
          </a:prstGeom>
          <a:ln w="28575">
            <a:solidFill>
              <a:srgbClr val="4F81BD"/>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3"/>
            <a:endCxn id="8" idx="1"/>
          </p:cNvCxnSpPr>
          <p:nvPr/>
        </p:nvCxnSpPr>
        <p:spPr>
          <a:xfrm>
            <a:off x="1443017" y="3740966"/>
            <a:ext cx="4429748" cy="0"/>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3"/>
            <a:endCxn id="7" idx="1"/>
          </p:cNvCxnSpPr>
          <p:nvPr/>
        </p:nvCxnSpPr>
        <p:spPr>
          <a:xfrm flipV="1">
            <a:off x="6848124" y="2455334"/>
            <a:ext cx="2892525" cy="1285632"/>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p:cNvCxnSpPr>
          <p:nvPr/>
        </p:nvCxnSpPr>
        <p:spPr>
          <a:xfrm>
            <a:off x="6848124" y="3740966"/>
            <a:ext cx="2888933" cy="1397749"/>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01817" y="1967632"/>
            <a:ext cx="1786587"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DNS Lookup</a:t>
            </a:r>
          </a:p>
        </p:txBody>
      </p:sp>
      <p:sp>
        <p:nvSpPr>
          <p:cNvPr id="24" name="Rectangle 23"/>
          <p:cNvSpPr/>
          <p:nvPr/>
        </p:nvSpPr>
        <p:spPr>
          <a:xfrm>
            <a:off x="1653848" y="3110179"/>
            <a:ext cx="2232339" cy="338554"/>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www.example.com</a:t>
            </a:r>
          </a:p>
        </p:txBody>
      </p:sp>
      <p:sp>
        <p:nvSpPr>
          <p:cNvPr id="25" name="Rectangle 24"/>
          <p:cNvSpPr/>
          <p:nvPr/>
        </p:nvSpPr>
        <p:spPr>
          <a:xfrm>
            <a:off x="5152299" y="4241653"/>
            <a:ext cx="2451301" cy="584775"/>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CloudFront</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Distribution</a:t>
            </a:r>
          </a:p>
        </p:txBody>
      </p:sp>
      <p:sp>
        <p:nvSpPr>
          <p:cNvPr id="26" name="TextBox 25"/>
          <p:cNvSpPr txBox="1"/>
          <p:nvPr/>
        </p:nvSpPr>
        <p:spPr>
          <a:xfrm>
            <a:off x="4068924" y="3267839"/>
            <a:ext cx="1786587"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Request</a:t>
            </a:r>
          </a:p>
        </p:txBody>
      </p:sp>
      <p:sp>
        <p:nvSpPr>
          <p:cNvPr id="27" name="Rectangle 26"/>
          <p:cNvSpPr/>
          <p:nvPr/>
        </p:nvSpPr>
        <p:spPr>
          <a:xfrm>
            <a:off x="9028396" y="1487245"/>
            <a:ext cx="2923609" cy="584775"/>
          </a:xfrm>
          <a:prstGeom prst="rect">
            <a:avLst/>
          </a:prstGeom>
        </p:spPr>
        <p:txBody>
          <a:bodyPr wrap="squar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example.s3-website-us-east-1.amazonaws.com</a:t>
            </a:r>
          </a:p>
        </p:txBody>
      </p:sp>
      <p:sp>
        <p:nvSpPr>
          <p:cNvPr id="28" name="Rectangle 27"/>
          <p:cNvSpPr/>
          <p:nvPr/>
        </p:nvSpPr>
        <p:spPr>
          <a:xfrm>
            <a:off x="8586191" y="2949343"/>
            <a:ext cx="3609399" cy="584775"/>
          </a:xfrm>
          <a:prstGeom prst="rect">
            <a:avLst/>
          </a:prstGeom>
        </p:spPr>
        <p:txBody>
          <a:bodyPr wrap="squar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*.JPG, *.JS, *.PDF, *.HTML, etc.</a:t>
            </a:r>
          </a:p>
          <a:p>
            <a:r>
              <a:rPr lang="en-US" sz="1600" dirty="0">
                <a:latin typeface="Amazon Ember" panose="020B0603020204020204" pitchFamily="34" charset="0"/>
                <a:ea typeface="Amazon Ember" panose="020B0603020204020204" pitchFamily="34" charset="0"/>
                <a:cs typeface="Amazon Ember" panose="020B0603020204020204" pitchFamily="34" charset="0"/>
              </a:rPr>
              <a:t>TTL = 3600</a:t>
            </a:r>
          </a:p>
        </p:txBody>
      </p:sp>
      <p:sp>
        <p:nvSpPr>
          <p:cNvPr id="29" name="Rectangle 28"/>
          <p:cNvSpPr/>
          <p:nvPr/>
        </p:nvSpPr>
        <p:spPr>
          <a:xfrm>
            <a:off x="8543950" y="4105499"/>
            <a:ext cx="1558221" cy="584775"/>
          </a:xfrm>
          <a:prstGeom prst="rect">
            <a:avLst/>
          </a:prstGeom>
        </p:spPr>
        <p:txBody>
          <a:bodyPr wrap="square">
            <a:spAutoFit/>
          </a:bodyPr>
          <a:lstStyle/>
          <a:p>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r>
              <a:rPr lang="en-US" sz="1600" dirty="0">
                <a:latin typeface="Amazon Ember" panose="020B0603020204020204" pitchFamily="34" charset="0"/>
                <a:ea typeface="Amazon Ember" panose="020B0603020204020204" pitchFamily="34" charset="0"/>
                <a:cs typeface="Amazon Ember" panose="020B0603020204020204" pitchFamily="34" charset="0"/>
              </a:rPr>
              <a:t>TTL = 0</a:t>
            </a:r>
          </a:p>
        </p:txBody>
      </p:sp>
      <p:sp>
        <p:nvSpPr>
          <p:cNvPr id="30" name="Rectangle 29"/>
          <p:cNvSpPr/>
          <p:nvPr/>
        </p:nvSpPr>
        <p:spPr>
          <a:xfrm>
            <a:off x="9028395" y="5556379"/>
            <a:ext cx="2923608" cy="584775"/>
          </a:xfrm>
          <a:prstGeom prst="rect">
            <a:avLst/>
          </a:prstGeom>
        </p:spPr>
        <p:txBody>
          <a:bodyPr wrap="squar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example-108754258.us-east-1.elb.amazonaws.com</a:t>
            </a:r>
          </a:p>
        </p:txBody>
      </p:sp>
      <p:sp>
        <p:nvSpPr>
          <p:cNvPr id="31" name="Rectangle 30"/>
          <p:cNvSpPr/>
          <p:nvPr/>
        </p:nvSpPr>
        <p:spPr>
          <a:xfrm>
            <a:off x="8041232" y="4793549"/>
            <a:ext cx="1330712" cy="338554"/>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Origins</a:t>
            </a:r>
          </a:p>
        </p:txBody>
      </p:sp>
      <p:sp>
        <p:nvSpPr>
          <p:cNvPr id="3" name="Line Callout 2 2"/>
          <p:cNvSpPr/>
          <p:nvPr/>
        </p:nvSpPr>
        <p:spPr>
          <a:xfrm>
            <a:off x="3742319" y="1575231"/>
            <a:ext cx="2133852" cy="938097"/>
          </a:xfrm>
          <a:prstGeom prst="borderCallout2">
            <a:avLst>
              <a:gd name="adj1" fmla="val 39480"/>
              <a:gd name="adj2" fmla="val 104167"/>
              <a:gd name="adj3" fmla="val 61192"/>
              <a:gd name="adj4" fmla="val 115573"/>
              <a:gd name="adj5" fmla="val 170766"/>
              <a:gd name="adj6" fmla="val 120406"/>
            </a:avLst>
          </a:prstGeom>
          <a:solidFill>
            <a:schemeClr val="accent5">
              <a:lumMod val="20000"/>
              <a:lumOff val="80000"/>
            </a:schemeClr>
          </a:solidFill>
          <a:ln w="28575"/>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Distribution tells CloudFront where your objects are</a:t>
            </a:r>
          </a:p>
        </p:txBody>
      </p:sp>
      <p:sp>
        <p:nvSpPr>
          <p:cNvPr id="10" name="TextBox 9"/>
          <p:cNvSpPr txBox="1"/>
          <p:nvPr/>
        </p:nvSpPr>
        <p:spPr>
          <a:xfrm>
            <a:off x="414543" y="5261616"/>
            <a:ext cx="7374791" cy="954300"/>
          </a:xfrm>
          <a:prstGeom prst="rect">
            <a:avLst/>
          </a:prstGeom>
          <a:solidFill>
            <a:schemeClr val="accent5">
              <a:lumMod val="20000"/>
              <a:lumOff val="80000"/>
            </a:schemeClr>
          </a:solidFill>
          <a:ln>
            <a:solidFill>
              <a:schemeClr val="accent1"/>
            </a:solidFill>
          </a:ln>
        </p:spPr>
        <p:txBody>
          <a:bodyPr wrap="square" rtlCol="0">
            <a:spAutoFit/>
          </a:bodyPr>
          <a:lstStyle/>
          <a:p>
            <a:pPr marL="176213" indent="-176213">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Download distributions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to access your web content</a:t>
            </a:r>
          </a:p>
          <a:p>
            <a:pPr marL="176213" indent="-176213">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Streaming distributions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delivers digital media using Adobe Flash Media Server and the Real-Time Messaging Protocol</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2" name="Picture 31" descr="Route-5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4657" y="1578429"/>
            <a:ext cx="975360" cy="975360"/>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8416" y="4735327"/>
            <a:ext cx="712589" cy="855108"/>
          </a:xfrm>
          <a:prstGeom prst="rect">
            <a:avLst/>
          </a:prstGeom>
        </p:spPr>
      </p:pic>
    </p:spTree>
    <p:custDataLst>
      <p:tags r:id="rId1"/>
    </p:custDataLst>
    <p:extLst>
      <p:ext uri="{BB962C8B-B14F-4D97-AF65-F5344CB8AC3E}">
        <p14:creationId xmlns:p14="http://schemas.microsoft.com/office/powerpoint/2010/main" val="31898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3255"/>
            <a:ext cx="8600661" cy="1258205"/>
          </a:xfrm>
        </p:spPr>
        <p:txBody>
          <a:bodyPr>
            <a:normAutofit/>
          </a:bodyPr>
          <a:lstStyle/>
          <a:p>
            <a:r>
              <a:rPr lang="en-US" dirty="0" err="1"/>
              <a:t>CloudFront</a:t>
            </a:r>
            <a:r>
              <a:rPr lang="en-US" dirty="0"/>
              <a:t> Speeds Up a Website</a:t>
            </a:r>
          </a:p>
        </p:txBody>
      </p:sp>
      <p:sp>
        <p:nvSpPr>
          <p:cNvPr id="3" name="Content Placeholder 2"/>
          <p:cNvSpPr>
            <a:spLocks noGrp="1"/>
          </p:cNvSpPr>
          <p:nvPr>
            <p:ph idx="1"/>
          </p:nvPr>
        </p:nvSpPr>
        <p:spPr>
          <a:xfrm>
            <a:off x="238539" y="1440305"/>
            <a:ext cx="7259541" cy="4913308"/>
          </a:xfrm>
        </p:spPr>
        <p:txBody>
          <a:bodyPr>
            <a:noAutofit/>
          </a:bodyPr>
          <a:lstStyle/>
          <a:p>
            <a:pPr marL="0" indent="0">
              <a:spcBef>
                <a:spcPts val="1600"/>
              </a:spcBef>
              <a:buNone/>
            </a:pPr>
            <a:r>
              <a:rPr lang="en-US" dirty="0"/>
              <a:t>Use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cache control headers</a:t>
            </a:r>
            <a:r>
              <a:rPr lang="en-US" dirty="0"/>
              <a:t>.</a:t>
            </a:r>
            <a:r>
              <a:rPr lang="en-US" b="1" dirty="0"/>
              <a:t> </a:t>
            </a:r>
            <a:endParaRPr lang="en-US" dirty="0"/>
          </a:p>
          <a:p>
            <a:pPr marL="800100" lvl="1" indent="-350838" fontAlgn="base">
              <a:lnSpc>
                <a:spcPct val="100000"/>
              </a:lnSpc>
              <a:spcBef>
                <a:spcPts val="2400"/>
              </a:spcBef>
            </a:pPr>
            <a:r>
              <a:rPr lang="en-US" dirty="0"/>
              <a:t>Cache control header set on your files identifies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static</a:t>
            </a:r>
            <a:r>
              <a:rPr lang="en-US" dirty="0"/>
              <a:t> and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dynamic</a:t>
            </a:r>
            <a:r>
              <a:rPr lang="en-US" dirty="0"/>
              <a:t> content.</a:t>
            </a:r>
          </a:p>
          <a:p>
            <a:pPr marL="800100" lvl="1" indent="-350838" fontAlgn="base">
              <a:lnSpc>
                <a:spcPct val="100000"/>
              </a:lnSpc>
              <a:spcBef>
                <a:spcPts val="2400"/>
              </a:spcBef>
            </a:pPr>
            <a:r>
              <a:rPr lang="en-US" dirty="0"/>
              <a:t>Delivering all your content using a single Amazon CloudFront distribution helps to ensure performance optimization on your entire website.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442" y="1627632"/>
            <a:ext cx="3946504" cy="3850482"/>
          </a:xfrm>
          <a:prstGeom prst="rect">
            <a:avLst/>
          </a:prstGeom>
        </p:spPr>
      </p:pic>
    </p:spTree>
    <p:custDataLst>
      <p:tags r:id="rId1"/>
    </p:custDataLst>
    <p:extLst>
      <p:ext uri="{BB962C8B-B14F-4D97-AF65-F5344CB8AC3E}">
        <p14:creationId xmlns:p14="http://schemas.microsoft.com/office/powerpoint/2010/main" val="91506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Expiration Period</a:t>
            </a:r>
          </a:p>
        </p:txBody>
      </p:sp>
      <p:sp>
        <p:nvSpPr>
          <p:cNvPr id="3" name="Content Placeholder 2"/>
          <p:cNvSpPr>
            <a:spLocks noGrp="1"/>
          </p:cNvSpPr>
          <p:nvPr>
            <p:ph idx="1"/>
          </p:nvPr>
        </p:nvSpPr>
        <p:spPr>
          <a:xfrm>
            <a:off x="238539" y="1440305"/>
            <a:ext cx="11325932" cy="4913308"/>
          </a:xfrm>
        </p:spPr>
        <p:txBody>
          <a:bodyPr>
            <a:noAutofit/>
          </a:bodyPr>
          <a:lstStyle/>
          <a:p>
            <a:pPr marL="0" indent="0">
              <a:spcBef>
                <a:spcPts val="1600"/>
              </a:spcBef>
              <a:buNone/>
            </a:pPr>
            <a:r>
              <a:rPr lang="en-US" dirty="0"/>
              <a:t>The expiration period is set by you. </a:t>
            </a:r>
          </a:p>
          <a:p>
            <a:pPr marL="800100" lvl="1" indent="-350838" fontAlgn="base">
              <a:lnSpc>
                <a:spcPct val="100000"/>
              </a:lnSpc>
              <a:spcBef>
                <a:spcPts val="1800"/>
              </a:spcBef>
            </a:pPr>
            <a:r>
              <a:rPr lang="en-US" dirty="0"/>
              <a:t>If your files don’t change often, set a long expiration period.</a:t>
            </a:r>
          </a:p>
          <a:p>
            <a:pPr marL="0" indent="0">
              <a:spcBef>
                <a:spcPts val="1600"/>
              </a:spcBef>
              <a:buNone/>
            </a:pPr>
            <a:r>
              <a:rPr lang="en-US" dirty="0"/>
              <a:t>How long is a file kept at the edge location?</a:t>
            </a:r>
          </a:p>
          <a:p>
            <a:pPr marL="800100" lvl="1" indent="-350838" fontAlgn="base">
              <a:lnSpc>
                <a:spcPct val="100000"/>
              </a:lnSpc>
              <a:spcBef>
                <a:spcPts val="1800"/>
              </a:spcBef>
            </a:pPr>
            <a:r>
              <a:rPr lang="en-US" dirty="0"/>
              <a:t>Set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expiration period </a:t>
            </a:r>
            <a:r>
              <a:rPr lang="en-US" dirty="0"/>
              <a:t>by setting the cache control headers on your files in your origin.</a:t>
            </a:r>
          </a:p>
        </p:txBody>
      </p:sp>
    </p:spTree>
    <p:custDataLst>
      <p:tags r:id="rId1"/>
    </p:custDataLst>
    <p:extLst>
      <p:ext uri="{BB962C8B-B14F-4D97-AF65-F5344CB8AC3E}">
        <p14:creationId xmlns:p14="http://schemas.microsoft.com/office/powerpoint/2010/main" val="1486322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Expire Contents</a:t>
            </a:r>
          </a:p>
        </p:txBody>
      </p:sp>
      <p:sp>
        <p:nvSpPr>
          <p:cNvPr id="3" name="Content Placeholder 2"/>
          <p:cNvSpPr>
            <a:spLocks noGrp="1"/>
          </p:cNvSpPr>
          <p:nvPr>
            <p:ph idx="1"/>
          </p:nvPr>
        </p:nvSpPr>
        <p:spPr>
          <a:xfrm>
            <a:off x="238539" y="1329509"/>
            <a:ext cx="11509765" cy="4913308"/>
          </a:xfrm>
        </p:spPr>
        <p:txBody>
          <a:bodyPr vert="horz" lIns="91440" tIns="45720" rIns="91440" bIns="45720" rtlCol="0">
            <a:normAutofit fontScale="77500" lnSpcReduction="20000"/>
          </a:bodyPr>
          <a:lstStyle/>
          <a:p>
            <a:pPr marL="0" indent="0">
              <a:spcBef>
                <a:spcPts val="1600"/>
              </a:spcBef>
              <a:buNone/>
            </a:pPr>
            <a:r>
              <a:rPr lang="en-US" sz="3100" dirty="0"/>
              <a:t>Time to live (TTL)</a:t>
            </a:r>
          </a:p>
          <a:p>
            <a:pPr marL="633413" lvl="1" indent="-350838" fontAlgn="base">
              <a:lnSpc>
                <a:spcPct val="120000"/>
              </a:lnSpc>
              <a:spcBef>
                <a:spcPts val="1200"/>
              </a:spcBef>
            </a:pPr>
            <a:r>
              <a:rPr lang="en-US" sz="2800" dirty="0"/>
              <a:t>Fixed period of time (expiration period).</a:t>
            </a:r>
          </a:p>
          <a:p>
            <a:pPr marL="633413" lvl="1" indent="-350838" fontAlgn="base">
              <a:lnSpc>
                <a:spcPct val="120000"/>
              </a:lnSpc>
              <a:spcBef>
                <a:spcPts val="1200"/>
              </a:spcBef>
            </a:pPr>
            <a:r>
              <a:rPr lang="en-US" sz="2800" dirty="0"/>
              <a:t>Time period is set by you.</a:t>
            </a:r>
          </a:p>
          <a:p>
            <a:pPr marL="633413" lvl="1" indent="-350838" fontAlgn="base">
              <a:lnSpc>
                <a:spcPct val="120000"/>
              </a:lnSpc>
              <a:spcBef>
                <a:spcPts val="1200"/>
              </a:spcBef>
            </a:pPr>
            <a:r>
              <a:rPr lang="en-US" sz="2800" dirty="0"/>
              <a:t>GET request to origin from CloudFront will use </a:t>
            </a:r>
            <a:r>
              <a:rPr lang="en-US" sz="2800" b="1" dirty="0">
                <a:solidFill>
                  <a:srgbClr val="0070C0"/>
                </a:solidFill>
                <a:latin typeface="Courier New" panose="02070309020205020404" pitchFamily="49" charset="0"/>
                <a:cs typeface="Courier New" panose="02070309020205020404" pitchFamily="49" charset="0"/>
              </a:rPr>
              <a:t>If-Modified-Since header</a:t>
            </a:r>
            <a:r>
              <a:rPr lang="en-US" sz="2800" dirty="0"/>
              <a:t>.</a:t>
            </a:r>
          </a:p>
          <a:p>
            <a:pPr marL="0" indent="0">
              <a:spcBef>
                <a:spcPts val="1600"/>
              </a:spcBef>
              <a:buNone/>
            </a:pPr>
            <a:r>
              <a:rPr lang="en-US" sz="3100" dirty="0"/>
              <a:t>Change object name</a:t>
            </a:r>
          </a:p>
          <a:p>
            <a:pPr marL="633413" lvl="1" indent="-350838" fontAlgn="base">
              <a:lnSpc>
                <a:spcPct val="120000"/>
              </a:lnSpc>
              <a:spcBef>
                <a:spcPts val="1200"/>
              </a:spcBef>
            </a:pPr>
            <a:r>
              <a:rPr lang="en-US" sz="2800" b="1" dirty="0">
                <a:latin typeface="Courier New" panose="02070309020205020404" pitchFamily="49" charset="0"/>
                <a:cs typeface="Courier New" panose="02070309020205020404" pitchFamily="49" charset="0"/>
              </a:rPr>
              <a:t>Header-v1.jpg becomes Header-v2.jpg</a:t>
            </a:r>
            <a:r>
              <a:rPr lang="en-US" sz="2800" dirty="0"/>
              <a:t>.</a:t>
            </a:r>
          </a:p>
          <a:p>
            <a:pPr marL="633413" lvl="1" indent="-350838" fontAlgn="base">
              <a:lnSpc>
                <a:spcPct val="120000"/>
              </a:lnSpc>
              <a:spcBef>
                <a:spcPts val="1200"/>
              </a:spcBef>
            </a:pPr>
            <a:r>
              <a:rPr lang="en-US" sz="2800" dirty="0"/>
              <a:t>New name forces refresh.</a:t>
            </a:r>
          </a:p>
          <a:p>
            <a:pPr marL="0" indent="0">
              <a:spcBef>
                <a:spcPts val="1600"/>
              </a:spcBef>
              <a:buNone/>
            </a:pPr>
            <a:r>
              <a:rPr lang="en-US" sz="3100" dirty="0"/>
              <a:t>Invalidate object</a:t>
            </a:r>
          </a:p>
          <a:p>
            <a:pPr marL="633413" lvl="1" indent="-350838" fontAlgn="base">
              <a:lnSpc>
                <a:spcPct val="120000"/>
              </a:lnSpc>
              <a:spcBef>
                <a:spcPts val="1200"/>
              </a:spcBef>
            </a:pPr>
            <a:r>
              <a:rPr lang="en-US" sz="2800" dirty="0"/>
              <a:t>Last resort: very inefficient and very expensive. </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1798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79" y="2606041"/>
            <a:ext cx="10617928" cy="1816100"/>
          </a:xfrm>
        </p:spPr>
        <p:txBody>
          <a:bodyPr>
            <a:noAutofit/>
          </a:bodyPr>
          <a:lstStyle/>
          <a:p>
            <a:r>
              <a:rPr lang="en-US" sz="4800" dirty="0"/>
              <a:t>Part 3: Storing Web-Accessible Content with NoSQL databases</a:t>
            </a:r>
          </a:p>
        </p:txBody>
      </p:sp>
    </p:spTree>
    <p:custDataLst>
      <p:tags r:id="rId1"/>
    </p:custDataLst>
    <p:extLst>
      <p:ext uri="{BB962C8B-B14F-4D97-AF65-F5344CB8AC3E}">
        <p14:creationId xmlns:p14="http://schemas.microsoft.com/office/powerpoint/2010/main" val="145903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503"/>
            <a:ext cx="8888208" cy="1138936"/>
          </a:xfrm>
        </p:spPr>
        <p:txBody>
          <a:bodyPr>
            <a:noAutofit/>
          </a:bodyPr>
          <a:lstStyle/>
          <a:p>
            <a:r>
              <a:rPr lang="en-US" sz="4000" dirty="0"/>
              <a:t>Choose the Right Database Solutions</a:t>
            </a:r>
          </a:p>
        </p:txBody>
      </p:sp>
      <p:sp>
        <p:nvSpPr>
          <p:cNvPr id="6" name="Content Placeholder 2"/>
          <p:cNvSpPr txBox="1">
            <a:spLocks/>
          </p:cNvSpPr>
          <p:nvPr/>
        </p:nvSpPr>
        <p:spPr>
          <a:xfrm>
            <a:off x="662104" y="2620106"/>
            <a:ext cx="4411058" cy="1616948"/>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0" rIns="91440" bIns="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0" i="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Match the technology to the workload, not the other way around.</a:t>
            </a:r>
          </a:p>
        </p:txBody>
      </p:sp>
      <p:sp>
        <p:nvSpPr>
          <p:cNvPr id="7" name="Rectangle 6"/>
          <p:cNvSpPr/>
          <p:nvPr/>
        </p:nvSpPr>
        <p:spPr>
          <a:xfrm>
            <a:off x="5908420" y="2535545"/>
            <a:ext cx="6236677" cy="1815882"/>
          </a:xfrm>
          <a:prstGeom prst="rect">
            <a:avLst/>
          </a:prstGeom>
        </p:spPr>
        <p:txBody>
          <a:bodyPr wrap="square">
            <a:spAutoFit/>
          </a:bodyPr>
          <a:lstStyle/>
          <a:p>
            <a:pPr lvl="0">
              <a:spcBef>
                <a:spcPct val="20000"/>
              </a:spcBef>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from an array of </a:t>
            </a:r>
            <a:r>
              <a:rPr lang="en-US" sz="2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relational database</a:t>
            </a:r>
            <a:r>
              <a:rPr lang="en-US" sz="28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engines, </a:t>
            </a:r>
            <a:r>
              <a:rPr lang="en-US" sz="2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NoSQL</a:t>
            </a:r>
            <a:r>
              <a:rPr lang="en-US" sz="28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solutions, </a:t>
            </a:r>
            <a:r>
              <a:rPr lang="en-US" sz="2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a:t>
            </a:r>
            <a:r>
              <a:rPr lang="en-US" sz="28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warehousing</a:t>
            </a:r>
            <a:r>
              <a:rPr lang="en-US" sz="28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options, and  </a:t>
            </a:r>
            <a:r>
              <a:rPr lang="en-US" sz="2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search-optimized</a:t>
            </a: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stores.</a:t>
            </a:r>
          </a:p>
        </p:txBody>
      </p:sp>
    </p:spTree>
    <p:custDataLst>
      <p:tags r:id="rId1"/>
    </p:custDataLst>
    <p:extLst>
      <p:ext uri="{BB962C8B-B14F-4D97-AF65-F5344CB8AC3E}">
        <p14:creationId xmlns:p14="http://schemas.microsoft.com/office/powerpoint/2010/main" val="609646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501"/>
            <a:ext cx="8600661" cy="1205197"/>
          </a:xfrm>
        </p:spPr>
        <p:txBody>
          <a:bodyPr>
            <a:normAutofit/>
          </a:bodyPr>
          <a:lstStyle/>
          <a:p>
            <a:r>
              <a:rPr lang="en-US" dirty="0"/>
              <a:t>Database Solution Considerations</a:t>
            </a:r>
          </a:p>
        </p:txBody>
      </p:sp>
      <p:sp>
        <p:nvSpPr>
          <p:cNvPr id="2" name="Content Placeholder 1"/>
          <p:cNvSpPr>
            <a:spLocks noGrp="1"/>
          </p:cNvSpPr>
          <p:nvPr>
            <p:ph idx="1"/>
          </p:nvPr>
        </p:nvSpPr>
        <p:spPr>
          <a:xfrm>
            <a:off x="238539" y="1440305"/>
            <a:ext cx="5712318" cy="4913308"/>
          </a:xfrm>
        </p:spPr>
        <p:txBody>
          <a:bodyPr vert="horz" lIns="91440" tIns="45720" rIns="91440" bIns="45720" rtlCol="0">
            <a:normAutofit/>
          </a:bodyPr>
          <a:lstStyle/>
          <a:p>
            <a:pPr>
              <a:lnSpc>
                <a:spcPct val="100000"/>
              </a:lnSpc>
              <a:spcBef>
                <a:spcPts val="2400"/>
              </a:spcBef>
            </a:pPr>
            <a:r>
              <a:rPr lang="en-US" dirty="0"/>
              <a:t>Read and write needs</a:t>
            </a:r>
          </a:p>
          <a:p>
            <a:pPr>
              <a:lnSpc>
                <a:spcPct val="100000"/>
              </a:lnSpc>
              <a:spcBef>
                <a:spcPts val="2400"/>
              </a:spcBef>
            </a:pPr>
            <a:r>
              <a:rPr lang="en-US" dirty="0"/>
              <a:t>Total storage requirements</a:t>
            </a:r>
          </a:p>
          <a:p>
            <a:pPr>
              <a:lnSpc>
                <a:spcPct val="100000"/>
              </a:lnSpc>
              <a:spcBef>
                <a:spcPts val="2400"/>
              </a:spcBef>
            </a:pPr>
            <a:r>
              <a:rPr lang="en-US" dirty="0"/>
              <a:t>Typical object size and nature of access to these objects</a:t>
            </a:r>
          </a:p>
          <a:p>
            <a:pPr>
              <a:lnSpc>
                <a:spcPct val="100000"/>
              </a:lnSpc>
              <a:spcBef>
                <a:spcPts val="2400"/>
              </a:spcBef>
            </a:pPr>
            <a:r>
              <a:rPr lang="en-US" dirty="0"/>
              <a:t>Durability requirements</a:t>
            </a:r>
          </a:p>
          <a:p>
            <a:pPr>
              <a:lnSpc>
                <a:spcPct val="100000"/>
              </a:lnSpc>
              <a:spcBef>
                <a:spcPts val="2400"/>
              </a:spcBef>
            </a:pPr>
            <a:endParaRPr lang="en-US" dirty="0"/>
          </a:p>
        </p:txBody>
      </p:sp>
      <p:sp>
        <p:nvSpPr>
          <p:cNvPr id="7" name="Content Placeholder 1"/>
          <p:cNvSpPr txBox="1">
            <a:spLocks/>
          </p:cNvSpPr>
          <p:nvPr/>
        </p:nvSpPr>
        <p:spPr>
          <a:xfrm>
            <a:off x="5950857" y="1449392"/>
            <a:ext cx="5712318" cy="4913308"/>
          </a:xfrm>
          <a:prstGeom prst="rect">
            <a:avLst/>
          </a:prstGeom>
        </p:spPr>
        <p:txBody>
          <a:bodyPr vert="horz" lIns="91440" tIns="45720" rIns="91440" bIns="45720" rtlCol="0">
            <a:normAutofit/>
          </a:bodyPr>
          <a:lstStyle>
            <a:lvl1pPr marL="685800" indent="-466344" algn="l" defTabSz="914400" rtl="0" eaLnBrk="1" latinLnBrk="0" hangingPunct="1">
              <a:lnSpc>
                <a:spcPct val="150000"/>
              </a:lnSpc>
              <a:spcBef>
                <a:spcPts val="600"/>
              </a:spcBef>
              <a:buFontTx/>
              <a:buBlip>
                <a:blip r:embed="rId4"/>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50000"/>
              </a:lnSpc>
              <a:spcBef>
                <a:spcPts val="6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2400"/>
              </a:spcBef>
            </a:pPr>
            <a:r>
              <a:rPr lang="en-US" dirty="0"/>
              <a:t>Latency requirements</a:t>
            </a:r>
          </a:p>
          <a:p>
            <a:pPr>
              <a:lnSpc>
                <a:spcPct val="100000"/>
              </a:lnSpc>
              <a:spcBef>
                <a:spcPts val="2400"/>
              </a:spcBef>
            </a:pPr>
            <a:r>
              <a:rPr lang="en-US" dirty="0"/>
              <a:t>Maximum concurrent users to support</a:t>
            </a:r>
          </a:p>
          <a:p>
            <a:pPr>
              <a:lnSpc>
                <a:spcPct val="100000"/>
              </a:lnSpc>
              <a:spcBef>
                <a:spcPts val="2400"/>
              </a:spcBef>
            </a:pPr>
            <a:r>
              <a:rPr lang="en-US" dirty="0"/>
              <a:t>Nature of queries</a:t>
            </a:r>
          </a:p>
          <a:p>
            <a:pPr>
              <a:lnSpc>
                <a:spcPct val="100000"/>
              </a:lnSpc>
              <a:spcBef>
                <a:spcPts val="2400"/>
              </a:spcBef>
            </a:pPr>
            <a:r>
              <a:rPr lang="en-US" dirty="0"/>
              <a:t>Required strength of integrity controls</a:t>
            </a:r>
          </a:p>
        </p:txBody>
      </p:sp>
    </p:spTree>
    <p:custDataLst>
      <p:tags r:id="rId1"/>
    </p:custDataLst>
    <p:extLst>
      <p:ext uri="{BB962C8B-B14F-4D97-AF65-F5344CB8AC3E}">
        <p14:creationId xmlns:p14="http://schemas.microsoft.com/office/powerpoint/2010/main" val="93040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65" y="226951"/>
            <a:ext cx="10999304" cy="779463"/>
          </a:xfrm>
        </p:spPr>
        <p:txBody>
          <a:bodyPr>
            <a:noAutofit/>
          </a:bodyPr>
          <a:lstStyle/>
          <a:p>
            <a:r>
              <a:rPr lang="en-US" sz="4200" dirty="0"/>
              <a:t>SQL databases vs. NoSQL Databases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58001114"/>
              </p:ext>
            </p:extLst>
          </p:nvPr>
        </p:nvGraphicFramePr>
        <p:xfrm>
          <a:off x="92765" y="1569430"/>
          <a:ext cx="10514781" cy="2472265"/>
        </p:xfrm>
        <a:graphic>
          <a:graphicData uri="http://schemas.openxmlformats.org/drawingml/2006/table">
            <a:tbl>
              <a:tblPr firstRow="1" bandRow="1">
                <a:tableStyleId>{5C22544A-7EE6-4342-B048-85BDC9FD1C3A}</a:tableStyleId>
              </a:tblPr>
              <a:tblGrid>
                <a:gridCol w="2474512">
                  <a:extLst>
                    <a:ext uri="{9D8B030D-6E8A-4147-A177-3AD203B41FA5}">
                      <a16:colId xmlns:a16="http://schemas.microsoft.com/office/drawing/2014/main" val="20000"/>
                    </a:ext>
                  </a:extLst>
                </a:gridCol>
                <a:gridCol w="3456967">
                  <a:extLst>
                    <a:ext uri="{9D8B030D-6E8A-4147-A177-3AD203B41FA5}">
                      <a16:colId xmlns:a16="http://schemas.microsoft.com/office/drawing/2014/main" val="20001"/>
                    </a:ext>
                  </a:extLst>
                </a:gridCol>
                <a:gridCol w="4583302">
                  <a:extLst>
                    <a:ext uri="{9D8B030D-6E8A-4147-A177-3AD203B41FA5}">
                      <a16:colId xmlns:a16="http://schemas.microsoft.com/office/drawing/2014/main" val="20002"/>
                    </a:ext>
                  </a:extLst>
                </a:gridCol>
              </a:tblGrid>
              <a:tr h="494453">
                <a:tc>
                  <a:txBody>
                    <a:bodyPr/>
                    <a:lstStyle/>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09342" marR="109342"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Relational/SQL</a:t>
                      </a:r>
                    </a:p>
                  </a:txBody>
                  <a:tcPr marL="109342" marR="109342" marT="60960" marB="60960">
                    <a:lnL w="12700" cmpd="sng">
                      <a:noFill/>
                    </a:lnL>
                    <a:solidFill>
                      <a:srgbClr val="4F81BD"/>
                    </a:solidFill>
                  </a:tcPr>
                </a:tc>
                <a:tc>
                  <a:txBody>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NoSQL</a:t>
                      </a:r>
                    </a:p>
                  </a:txBody>
                  <a:tcPr marL="109342" marR="109342" marT="60960" marB="60960">
                    <a:solidFill>
                      <a:schemeClr val="accent6">
                        <a:lumMod val="75000"/>
                      </a:schemeClr>
                    </a:solidFill>
                  </a:tcPr>
                </a:tc>
                <a:extLst>
                  <a:ext uri="{0D108BD9-81ED-4DB2-BD59-A6C34878D82A}">
                    <a16:rowId xmlns:a16="http://schemas.microsoft.com/office/drawing/2014/main" val="10000"/>
                  </a:ext>
                </a:extLst>
              </a:tr>
              <a:tr h="494453">
                <a:tc>
                  <a:txBody>
                    <a:bodyPr/>
                    <a:lstStyle/>
                    <a:p>
                      <a:pPr marL="0" algn="r" defTabSz="457200" rtl="0" eaLnBrk="1" latinLnBrk="0" hangingPunct="1"/>
                      <a:r>
                        <a:rPr lang="en-US" sz="20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Storage</a:t>
                      </a:r>
                    </a:p>
                  </a:txBody>
                  <a:tcPr marL="109342" marR="109342" marT="60960" marB="6096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Rows</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and Columns</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09342" marR="109342" marT="60960" marB="60960">
                    <a:lnL w="12700" cmpd="sng">
                      <a:noFill/>
                    </a:lnL>
                    <a:solidFill>
                      <a:srgbClr val="CCD0DB"/>
                    </a:solid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Key-Value, Documents, and Graphs</a:t>
                      </a:r>
                    </a:p>
                  </a:txBody>
                  <a:tcPr marL="109342" marR="109342" marT="60960" marB="60960">
                    <a:solidFill>
                      <a:schemeClr val="accent6">
                        <a:lumMod val="60000"/>
                        <a:lumOff val="40000"/>
                      </a:schemeClr>
                    </a:solidFill>
                  </a:tcPr>
                </a:tc>
                <a:extLst>
                  <a:ext uri="{0D108BD9-81ED-4DB2-BD59-A6C34878D82A}">
                    <a16:rowId xmlns:a16="http://schemas.microsoft.com/office/drawing/2014/main" val="10001"/>
                  </a:ext>
                </a:extLst>
              </a:tr>
              <a:tr h="494453">
                <a:tc>
                  <a:txBody>
                    <a:bodyPr/>
                    <a:lstStyle/>
                    <a:p>
                      <a:pPr marL="0" algn="r" defTabSz="457200" rtl="0" eaLnBrk="1" latinLnBrk="0" hangingPunct="1"/>
                      <a:r>
                        <a:rPr lang="en-US" sz="20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Schemas</a:t>
                      </a:r>
                    </a:p>
                  </a:txBody>
                  <a:tcPr marL="109342" marR="109342"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Fixed </a:t>
                      </a:r>
                    </a:p>
                  </a:txBody>
                  <a:tcPr marL="109342" marR="109342" marT="60960" marB="60960">
                    <a:lnL w="12700" cmpd="sng">
                      <a:noFill/>
                    </a:lnL>
                    <a:solidFill>
                      <a:srgbClr val="E7E9EE"/>
                    </a:solid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Dynamic</a:t>
                      </a:r>
                    </a:p>
                  </a:txBody>
                  <a:tcPr marL="109342" marR="109342" marT="60960" marB="60960">
                    <a:solidFill>
                      <a:schemeClr val="accent6">
                        <a:lumMod val="20000"/>
                        <a:lumOff val="80000"/>
                      </a:schemeClr>
                    </a:solidFill>
                  </a:tcPr>
                </a:tc>
                <a:extLst>
                  <a:ext uri="{0D108BD9-81ED-4DB2-BD59-A6C34878D82A}">
                    <a16:rowId xmlns:a16="http://schemas.microsoft.com/office/drawing/2014/main" val="10002"/>
                  </a:ext>
                </a:extLst>
              </a:tr>
              <a:tr h="494453">
                <a:tc>
                  <a:txBody>
                    <a:bodyPr/>
                    <a:lstStyle/>
                    <a:p>
                      <a:pPr marL="0" algn="r" defTabSz="457200" rtl="0" eaLnBrk="1" latinLnBrk="0" hangingPunct="1"/>
                      <a:r>
                        <a:rPr lang="en-US" sz="20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Querying</a:t>
                      </a:r>
                    </a:p>
                  </a:txBody>
                  <a:tcPr marL="109342" marR="109342"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Using</a:t>
                      </a:r>
                      <a:r>
                        <a:rPr lang="en-US" sz="2000" baseline="0" dirty="0">
                          <a:latin typeface="Amazon Ember" panose="020B0603020204020204" pitchFamily="34" charset="0"/>
                          <a:ea typeface="Amazon Ember" panose="020B0603020204020204" pitchFamily="34" charset="0"/>
                          <a:cs typeface="Amazon Ember" panose="020B0603020204020204" pitchFamily="34" charset="0"/>
                        </a:rPr>
                        <a:t> SQL</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09342" marR="109342" marT="60960" marB="60960">
                    <a:lnL w="12700" cmpd="sng">
                      <a:noFill/>
                    </a:lnL>
                    <a:solidFill>
                      <a:srgbClr val="CCD0DB"/>
                    </a:solid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Focused on collection of documents</a:t>
                      </a:r>
                    </a:p>
                  </a:txBody>
                  <a:tcPr marL="109342" marR="109342" marT="60960" marB="60960">
                    <a:solidFill>
                      <a:schemeClr val="accent6">
                        <a:lumMod val="60000"/>
                        <a:lumOff val="40000"/>
                      </a:schemeClr>
                    </a:solidFill>
                  </a:tcPr>
                </a:tc>
                <a:extLst>
                  <a:ext uri="{0D108BD9-81ED-4DB2-BD59-A6C34878D82A}">
                    <a16:rowId xmlns:a16="http://schemas.microsoft.com/office/drawing/2014/main" val="10003"/>
                  </a:ext>
                </a:extLst>
              </a:tr>
              <a:tr h="494453">
                <a:tc>
                  <a:txBody>
                    <a:bodyPr/>
                    <a:lstStyle/>
                    <a:p>
                      <a:pPr marL="0" algn="r" defTabSz="457200" rtl="0" eaLnBrk="1" latinLnBrk="0" hangingPunct="1"/>
                      <a:r>
                        <a:rPr lang="en-US" sz="20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Scalability</a:t>
                      </a:r>
                    </a:p>
                  </a:txBody>
                  <a:tcPr marL="109342" marR="109342"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Vertical</a:t>
                      </a:r>
                    </a:p>
                  </a:txBody>
                  <a:tcPr marL="109342" marR="109342" marT="60960" marB="60960">
                    <a:lnL w="12700" cmpd="sng">
                      <a:noFill/>
                    </a:lnL>
                    <a:solidFill>
                      <a:srgbClr val="E7E9EE"/>
                    </a:solidFill>
                  </a:tcPr>
                </a:tc>
                <a:tc>
                  <a:txBody>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Horizontal</a:t>
                      </a:r>
                    </a:p>
                  </a:txBody>
                  <a:tcPr marL="109342" marR="109342" marT="60960" marB="60960">
                    <a:solidFill>
                      <a:schemeClr val="accent6">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21635745"/>
              </p:ext>
            </p:extLst>
          </p:nvPr>
        </p:nvGraphicFramePr>
        <p:xfrm>
          <a:off x="637555" y="5241050"/>
          <a:ext cx="5351384" cy="932949"/>
        </p:xfrm>
        <a:graphic>
          <a:graphicData uri="http://schemas.openxmlformats.org/drawingml/2006/table">
            <a:tbl>
              <a:tblPr firstRow="1" bandRow="1">
                <a:tableStyleId>{21E4AEA4-8DFA-4A89-87EB-49C32662AFE0}</a:tableStyleId>
              </a:tblPr>
              <a:tblGrid>
                <a:gridCol w="1665056">
                  <a:extLst>
                    <a:ext uri="{9D8B030D-6E8A-4147-A177-3AD203B41FA5}">
                      <a16:colId xmlns:a16="http://schemas.microsoft.com/office/drawing/2014/main" val="20000"/>
                    </a:ext>
                  </a:extLst>
                </a:gridCol>
                <a:gridCol w="1670965">
                  <a:extLst>
                    <a:ext uri="{9D8B030D-6E8A-4147-A177-3AD203B41FA5}">
                      <a16:colId xmlns:a16="http://schemas.microsoft.com/office/drawing/2014/main" val="20001"/>
                    </a:ext>
                  </a:extLst>
                </a:gridCol>
                <a:gridCol w="918395">
                  <a:extLst>
                    <a:ext uri="{9D8B030D-6E8A-4147-A177-3AD203B41FA5}">
                      <a16:colId xmlns:a16="http://schemas.microsoft.com/office/drawing/2014/main" val="20002"/>
                    </a:ext>
                  </a:extLst>
                </a:gridCol>
                <a:gridCol w="1096968">
                  <a:extLst>
                    <a:ext uri="{9D8B030D-6E8A-4147-A177-3AD203B41FA5}">
                      <a16:colId xmlns:a16="http://schemas.microsoft.com/office/drawing/2014/main" val="20003"/>
                    </a:ext>
                  </a:extLst>
                </a:gridCol>
              </a:tblGrid>
              <a:tr h="384309">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ISBN</a:t>
                      </a:r>
                    </a:p>
                  </a:txBody>
                  <a:tcPr marL="121920" marR="121920" marT="60960" marB="60960">
                    <a:solidFill>
                      <a:srgbClr val="4F81BD"/>
                    </a:solidFill>
                  </a:tcPr>
                </a:tc>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Title</a:t>
                      </a:r>
                    </a:p>
                  </a:txBody>
                  <a:tcPr marL="121920" marR="121920" marT="60960" marB="60960">
                    <a:solidFill>
                      <a:srgbClr val="4F81BD"/>
                    </a:solidFill>
                  </a:tcPr>
                </a:tc>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Author</a:t>
                      </a:r>
                    </a:p>
                  </a:txBody>
                  <a:tcPr marL="121920" marR="121920" marT="60960" marB="60960">
                    <a:solidFill>
                      <a:srgbClr val="4F81BD"/>
                    </a:solidFill>
                  </a:tcPr>
                </a:tc>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Format</a:t>
                      </a:r>
                    </a:p>
                  </a:txBody>
                  <a:tcPr marL="121920" marR="121920" marT="60960" marB="60960">
                    <a:solidFill>
                      <a:srgbClr val="4F81BD"/>
                    </a:solidFill>
                  </a:tcPr>
                </a:tc>
                <a:extLst>
                  <a:ext uri="{0D108BD9-81ED-4DB2-BD59-A6C34878D82A}">
                    <a16:rowId xmlns:a16="http://schemas.microsoft.com/office/drawing/2014/main" val="10000"/>
                  </a:ext>
                </a:extLst>
              </a:tr>
              <a:tr h="548640">
                <a:tc>
                  <a:txBody>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9182932465265</a:t>
                      </a:r>
                    </a:p>
                  </a:txBody>
                  <a:tcPr marL="121920" marR="121920" marT="60960" marB="60960">
                    <a:solidFill>
                      <a:schemeClr val="tx2">
                        <a:lumMod val="20000"/>
                        <a:lumOff val="80000"/>
                      </a:schemeClr>
                    </a:solidFill>
                  </a:tcPr>
                </a:tc>
                <a:tc>
                  <a:txBody>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Cloud Computing</a:t>
                      </a:r>
                      <a:r>
                        <a:rPr lang="en-US" sz="1400" baseline="0" dirty="0">
                          <a:latin typeface="Amazon Ember" panose="020B0603020204020204" pitchFamily="34" charset="0"/>
                          <a:ea typeface="Amazon Ember" panose="020B0603020204020204" pitchFamily="34" charset="0"/>
                          <a:cs typeface="Amazon Ember" panose="020B0603020204020204" pitchFamily="34" charset="0"/>
                        </a:rPr>
                        <a:t> Concepts</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solidFill>
                      <a:schemeClr val="tx2">
                        <a:lumMod val="20000"/>
                        <a:lumOff val="80000"/>
                      </a:schemeClr>
                    </a:solidFill>
                  </a:tcPr>
                </a:tc>
                <a:tc>
                  <a:txBody>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Wilson, Joe</a:t>
                      </a:r>
                    </a:p>
                  </a:txBody>
                  <a:tcPr marL="121920" marR="121920" marT="60960" marB="60960">
                    <a:solidFill>
                      <a:schemeClr val="tx2">
                        <a:lumMod val="20000"/>
                        <a:lumOff val="80000"/>
                      </a:schemeClr>
                    </a:solidFill>
                  </a:tcPr>
                </a:tc>
                <a:tc>
                  <a:txBody>
                    <a:body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Paperback</a:t>
                      </a:r>
                    </a:p>
                  </a:txBody>
                  <a:tcPr marL="121920" marR="121920" marT="60960" marB="60960">
                    <a:solidFill>
                      <a:schemeClr val="tx2">
                        <a:lumMod val="20000"/>
                        <a:lumOff val="80000"/>
                      </a:schemeClr>
                    </a:solidFill>
                  </a:tcPr>
                </a:tc>
                <a:extLst>
                  <a:ext uri="{0D108BD9-81ED-4DB2-BD59-A6C34878D82A}">
                    <a16:rowId xmlns:a16="http://schemas.microsoft.com/office/drawing/2014/main" val="10001"/>
                  </a:ext>
                </a:extLst>
              </a:tr>
            </a:tbl>
          </a:graphicData>
        </a:graphic>
      </p:graphicFrame>
      <p:sp>
        <p:nvSpPr>
          <p:cNvPr id="7" name="TextBox 6"/>
          <p:cNvSpPr txBox="1"/>
          <p:nvPr/>
        </p:nvSpPr>
        <p:spPr>
          <a:xfrm>
            <a:off x="1954647" y="4622092"/>
            <a:ext cx="2416046"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Relational/SQL</a:t>
            </a:r>
          </a:p>
        </p:txBody>
      </p:sp>
      <p:sp>
        <p:nvSpPr>
          <p:cNvPr id="8" name="TextBox 7"/>
          <p:cNvSpPr txBox="1"/>
          <p:nvPr/>
        </p:nvSpPr>
        <p:spPr>
          <a:xfrm>
            <a:off x="8307037" y="4226441"/>
            <a:ext cx="1226618"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NoSQL</a:t>
            </a:r>
          </a:p>
        </p:txBody>
      </p:sp>
      <p:sp>
        <p:nvSpPr>
          <p:cNvPr id="9" name="TextBox 8"/>
          <p:cNvSpPr txBox="1"/>
          <p:nvPr/>
        </p:nvSpPr>
        <p:spPr>
          <a:xfrm>
            <a:off x="6653930" y="4718884"/>
            <a:ext cx="4923143" cy="1446935"/>
          </a:xfrm>
          <a:prstGeom prst="rect">
            <a:avLst/>
          </a:prstGeom>
          <a:solidFill>
            <a:srgbClr val="FBEEE8"/>
          </a:solidFill>
          <a:ln w="19050">
            <a:solidFill>
              <a:schemeClr val="accent2">
                <a:lumMod val="75000"/>
              </a:schemeClr>
            </a:solidFill>
          </a:ln>
        </p:spPr>
        <p:txBody>
          <a:bodyPr wrap="none" rtlCol="0">
            <a:spAutoFit/>
          </a:bodyPr>
          <a:lstStyle/>
          <a:p>
            <a:r>
              <a:rPr lang="en-US" sz="1467" dirty="0">
                <a:latin typeface="Courier New" panose="02070309020205020404" pitchFamily="49" charset="0"/>
                <a:cs typeface="Courier New" panose="02070309020205020404" pitchFamily="49" charset="0"/>
              </a:rPr>
              <a:t>{</a:t>
            </a:r>
          </a:p>
          <a:p>
            <a:r>
              <a:rPr lang="en-US" sz="1467" dirty="0">
                <a:latin typeface="Courier New" panose="02070309020205020404" pitchFamily="49" charset="0"/>
                <a:cs typeface="Courier New" panose="02070309020205020404" pitchFamily="49" charset="0"/>
              </a:rPr>
              <a:t>	ISBN: 9182932465265,</a:t>
            </a:r>
          </a:p>
          <a:p>
            <a:r>
              <a:rPr lang="en-US" sz="1467" dirty="0">
                <a:latin typeface="Courier New" panose="02070309020205020404" pitchFamily="49" charset="0"/>
                <a:cs typeface="Courier New" panose="02070309020205020404" pitchFamily="49" charset="0"/>
              </a:rPr>
              <a:t>	Title: “Cloud Computing Concepts”,</a:t>
            </a:r>
          </a:p>
          <a:p>
            <a:r>
              <a:rPr lang="en-US" sz="1467" dirty="0">
                <a:latin typeface="Courier New" panose="02070309020205020404" pitchFamily="49" charset="0"/>
                <a:cs typeface="Courier New" panose="02070309020205020404" pitchFamily="49" charset="0"/>
              </a:rPr>
              <a:t>	Author: “Wilson, Joe”,</a:t>
            </a:r>
          </a:p>
          <a:p>
            <a:r>
              <a:rPr lang="en-US" sz="1467" dirty="0">
                <a:latin typeface="Courier New" panose="02070309020205020404" pitchFamily="49" charset="0"/>
                <a:cs typeface="Courier New" panose="02070309020205020404" pitchFamily="49" charset="0"/>
              </a:rPr>
              <a:t>	Format: “Paperback”</a:t>
            </a:r>
          </a:p>
          <a:p>
            <a:r>
              <a:rPr lang="en-US" sz="1467"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194555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116720" y="1338470"/>
            <a:ext cx="11148648" cy="5360504"/>
          </a:xfrm>
        </p:spPr>
        <p:txBody>
          <a:bodyPr anchor="t">
            <a:noAutofit/>
          </a:bodyPr>
          <a:lstStyle/>
          <a:p>
            <a:pPr marL="219075" lvl="1" indent="0" defTabSz="342900">
              <a:lnSpc>
                <a:spcPct val="100000"/>
              </a:lnSpc>
              <a:spcBef>
                <a:spcPts val="0"/>
              </a:spcBef>
              <a:buClr>
                <a:schemeClr val="accent1"/>
              </a:buClr>
              <a:buNone/>
              <a:tabLst>
                <a:tab pos="8461375" algn="r"/>
              </a:tabLst>
            </a:pPr>
            <a:r>
              <a:rPr lang="en-US" sz="2800" dirty="0"/>
              <a:t>Upon completing this module, you will be able to: </a:t>
            </a:r>
            <a:endParaRPr lang="en-US" sz="1000" dirty="0"/>
          </a:p>
          <a:p>
            <a:pPr marL="682625" lvl="1" indent="-463550" defTabSz="342900">
              <a:lnSpc>
                <a:spcPct val="100000"/>
              </a:lnSpc>
              <a:spcBef>
                <a:spcPts val="0"/>
              </a:spcBef>
              <a:buClr>
                <a:schemeClr val="accent1"/>
              </a:buClr>
              <a:tabLst>
                <a:tab pos="8461375" algn="r"/>
              </a:tabLst>
            </a:pPr>
            <a:r>
              <a:rPr lang="en-US" dirty="0"/>
              <a:t>Discover database services for storing and deploying web-accessible content quickly and cost effectively, depending on your needs. </a:t>
            </a:r>
          </a:p>
          <a:p>
            <a:pPr marL="682625" lvl="1" indent="-463550" defTabSz="342900">
              <a:lnSpc>
                <a:spcPct val="100000"/>
              </a:lnSpc>
              <a:spcBef>
                <a:spcPts val="0"/>
              </a:spcBef>
              <a:buClr>
                <a:schemeClr val="accent1"/>
              </a:buClr>
              <a:tabLst>
                <a:tab pos="8461375" algn="r"/>
              </a:tabLst>
            </a:pPr>
            <a:endParaRPr lang="en-US" dirty="0"/>
          </a:p>
          <a:p>
            <a:pPr marL="682625" lvl="1" indent="-463550" defTabSz="342900">
              <a:lnSpc>
                <a:spcPct val="100000"/>
              </a:lnSpc>
              <a:spcBef>
                <a:spcPts val="0"/>
              </a:spcBef>
              <a:buClr>
                <a:schemeClr val="accent1"/>
              </a:buClr>
              <a:tabLst>
                <a:tab pos="8461375" algn="r"/>
              </a:tabLst>
            </a:pPr>
            <a:r>
              <a:rPr lang="en-US" dirty="0"/>
              <a:t>Identify the key features and benefits of Amazon S3, </a:t>
            </a:r>
            <a:r>
              <a:rPr lang="en-US" dirty="0" err="1"/>
              <a:t>CloudFront</a:t>
            </a:r>
            <a:r>
              <a:rPr lang="en-US" dirty="0"/>
              <a:t>, Amazon RDS and Amazon Aurora, all Amazon database services. </a:t>
            </a:r>
          </a:p>
          <a:p>
            <a:pPr marL="682625" lvl="1" indent="-463550" defTabSz="342900">
              <a:lnSpc>
                <a:spcPct val="100000"/>
              </a:lnSpc>
              <a:spcBef>
                <a:spcPts val="0"/>
              </a:spcBef>
              <a:buClr>
                <a:schemeClr val="accent1"/>
              </a:buClr>
              <a:tabLst>
                <a:tab pos="8461375" algn="r"/>
              </a:tabLst>
            </a:pPr>
            <a:endParaRPr lang="en-US" dirty="0"/>
          </a:p>
          <a:p>
            <a:pPr marL="682625" lvl="1" indent="-463550" defTabSz="342900">
              <a:spcBef>
                <a:spcPts val="0"/>
              </a:spcBef>
              <a:buClr>
                <a:schemeClr val="accent1"/>
              </a:buClr>
              <a:tabLst>
                <a:tab pos="8461375" algn="r"/>
              </a:tabLst>
            </a:pPr>
            <a:r>
              <a:rPr lang="en-US" dirty="0"/>
              <a:t>Compare SQL with NoSQL databases</a:t>
            </a:r>
          </a:p>
          <a:p>
            <a:pPr marL="682625" lvl="1" indent="-463550" defTabSz="342900">
              <a:spcBef>
                <a:spcPts val="0"/>
              </a:spcBef>
              <a:buClr>
                <a:schemeClr val="accent1"/>
              </a:buClr>
              <a:tabLst>
                <a:tab pos="8461375" algn="r"/>
              </a:tabLst>
            </a:pPr>
            <a:endParaRPr lang="en-US" dirty="0"/>
          </a:p>
          <a:p>
            <a:pPr marL="682625" lvl="1" indent="-463550" defTabSz="342900">
              <a:lnSpc>
                <a:spcPct val="100000"/>
              </a:lnSpc>
              <a:spcBef>
                <a:spcPts val="0"/>
              </a:spcBef>
              <a:buClr>
                <a:schemeClr val="accent1"/>
              </a:buClr>
              <a:tabLst>
                <a:tab pos="8461375" algn="r"/>
              </a:tabLst>
            </a:pPr>
            <a:r>
              <a:rPr lang="en-US" dirty="0"/>
              <a:t>Perform a lab that implements a serverless architecture with AWS managed services. </a:t>
            </a:r>
          </a:p>
        </p:txBody>
      </p:sp>
    </p:spTree>
    <p:extLst>
      <p:ext uri="{BB962C8B-B14F-4D97-AF65-F5344CB8AC3E}">
        <p14:creationId xmlns:p14="http://schemas.microsoft.com/office/powerpoint/2010/main" val="26799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a typeface="Verdana" pitchFamily="34" charset="0"/>
              </a:rPr>
              <a:t>NoSQL Databases</a:t>
            </a:r>
          </a:p>
        </p:txBody>
      </p:sp>
      <p:sp>
        <p:nvSpPr>
          <p:cNvPr id="3" name="Content Placeholder 2"/>
          <p:cNvSpPr>
            <a:spLocks noGrp="1"/>
          </p:cNvSpPr>
          <p:nvPr>
            <p:ph idx="1"/>
          </p:nvPr>
        </p:nvSpPr>
        <p:spPr>
          <a:xfrm>
            <a:off x="238538" y="1440305"/>
            <a:ext cx="11358515" cy="4913308"/>
          </a:xfrm>
        </p:spPr>
        <p:txBody>
          <a:bodyPr>
            <a:normAutofit/>
          </a:bodyPr>
          <a:lstStyle/>
          <a:p>
            <a:pPr marL="519113" lvl="1" indent="-519113">
              <a:lnSpc>
                <a:spcPct val="100000"/>
              </a:lnSpc>
              <a:spcBef>
                <a:spcPts val="2400"/>
              </a:spcBef>
            </a:pPr>
            <a:r>
              <a:rPr lang="en-US" sz="2800" dirty="0"/>
              <a:t>Can be an alternative to relational databases for some types of applications.</a:t>
            </a:r>
          </a:p>
          <a:p>
            <a:pPr marL="519113" lvl="1" indent="-519113">
              <a:lnSpc>
                <a:spcPct val="100000"/>
              </a:lnSpc>
              <a:spcBef>
                <a:spcPts val="2400"/>
              </a:spcBef>
            </a:pPr>
            <a:r>
              <a:rPr lang="en-US" sz="2800" dirty="0"/>
              <a:t>Can process large amounts of data with high availability (depending on the NoSQL solution, configuration, and architecture).</a:t>
            </a:r>
          </a:p>
          <a:p>
            <a:pPr marL="519113" lvl="1" indent="-519113">
              <a:lnSpc>
                <a:spcPct val="100000"/>
              </a:lnSpc>
              <a:spcBef>
                <a:spcPts val="2400"/>
              </a:spcBef>
            </a:pPr>
            <a:r>
              <a:rPr lang="en-US" sz="2800" dirty="0"/>
              <a:t>Form a broad category with different implementations and data models.</a:t>
            </a:r>
          </a:p>
          <a:p>
            <a:pPr marL="519113" lvl="1" indent="-519113">
              <a:lnSpc>
                <a:spcPct val="100000"/>
              </a:lnSpc>
              <a:spcBef>
                <a:spcPts val="2400"/>
              </a:spcBef>
            </a:pPr>
            <a:r>
              <a:rPr lang="en-US" sz="2800" dirty="0"/>
              <a:t>Features distributed fault tolerance.</a:t>
            </a:r>
          </a:p>
          <a:p>
            <a:pPr>
              <a:lnSpc>
                <a:spcPct val="100000"/>
              </a:lnSpc>
              <a:spcBef>
                <a:spcPts val="2400"/>
              </a:spcBef>
            </a:pPr>
            <a:endParaRPr lang="en-US" dirty="0"/>
          </a:p>
        </p:txBody>
      </p:sp>
    </p:spTree>
    <p:custDataLst>
      <p:tags r:id="rId1"/>
    </p:custDataLst>
    <p:extLst>
      <p:ext uri="{BB962C8B-B14F-4D97-AF65-F5344CB8AC3E}">
        <p14:creationId xmlns:p14="http://schemas.microsoft.com/office/powerpoint/2010/main" val="35287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a typeface="Verdana" pitchFamily="34" charset="0"/>
              </a:rPr>
              <a:t>NoSQL Databases</a:t>
            </a:r>
          </a:p>
        </p:txBody>
      </p:sp>
      <p:sp>
        <p:nvSpPr>
          <p:cNvPr id="3" name="Content Placeholder 2"/>
          <p:cNvSpPr>
            <a:spLocks noGrp="1"/>
          </p:cNvSpPr>
          <p:nvPr>
            <p:ph idx="1"/>
          </p:nvPr>
        </p:nvSpPr>
        <p:spPr>
          <a:xfrm>
            <a:off x="238538" y="1440305"/>
            <a:ext cx="11367307" cy="4913308"/>
          </a:xfrm>
        </p:spPr>
        <p:txBody>
          <a:bodyPr>
            <a:normAutofit/>
          </a:bodyPr>
          <a:lstStyle/>
          <a:p>
            <a:pPr marL="519113" lvl="1" indent="-519113">
              <a:lnSpc>
                <a:spcPct val="100000"/>
              </a:lnSpc>
              <a:spcBef>
                <a:spcPts val="2400"/>
              </a:spcBef>
            </a:pPr>
            <a:r>
              <a:rPr lang="en-US" sz="2800" dirty="0"/>
              <a:t>Does your application need transaction support, ACID compliance, joins, and SQL?</a:t>
            </a:r>
          </a:p>
          <a:p>
            <a:pPr marL="519113" lvl="1" indent="-519113">
              <a:lnSpc>
                <a:spcPct val="100000"/>
              </a:lnSpc>
              <a:spcBef>
                <a:spcPts val="2400"/>
              </a:spcBef>
            </a:pPr>
            <a:r>
              <a:rPr lang="en-US" sz="2800" dirty="0"/>
              <a:t>Can your application do without these for all, some, or part of its data model?</a:t>
            </a:r>
          </a:p>
          <a:p>
            <a:pPr marL="1258888" lvl="2" indent="-398463">
              <a:lnSpc>
                <a:spcPct val="100000"/>
              </a:lnSpc>
              <a:spcBef>
                <a:spcPts val="2400"/>
              </a:spcBef>
            </a:pPr>
            <a:r>
              <a:rPr lang="en-US" sz="2400" dirty="0"/>
              <a:t>Refactor database hotspots to NoSQL solutions.</a:t>
            </a:r>
          </a:p>
          <a:p>
            <a:pPr marL="519113" lvl="1" indent="-519113">
              <a:lnSpc>
                <a:spcPct val="100000"/>
              </a:lnSpc>
              <a:spcBef>
                <a:spcPts val="2400"/>
              </a:spcBef>
            </a:pPr>
            <a:r>
              <a:rPr lang="en-US" sz="2800" dirty="0"/>
              <a:t>Can offer increases in flexibility, availability, scalability, and performance.</a:t>
            </a:r>
          </a:p>
          <a:p>
            <a:pPr>
              <a:spcBef>
                <a:spcPts val="1600"/>
              </a:spcBef>
            </a:pPr>
            <a:endParaRPr lang="en-US" dirty="0"/>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071901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a typeface="Verdana" pitchFamily="34" charset="0"/>
              </a:rPr>
              <a:t>NoSQL Databases</a:t>
            </a:r>
          </a:p>
        </p:txBody>
      </p:sp>
      <p:sp>
        <p:nvSpPr>
          <p:cNvPr id="3" name="Content Placeholder 2"/>
          <p:cNvSpPr>
            <a:spLocks noGrp="1"/>
          </p:cNvSpPr>
          <p:nvPr>
            <p:ph idx="1"/>
          </p:nvPr>
        </p:nvSpPr>
        <p:spPr/>
        <p:txBody>
          <a:bodyPr>
            <a:noAutofit/>
          </a:bodyPr>
          <a:lstStyle/>
          <a:p>
            <a:pPr marL="0" indent="0">
              <a:lnSpc>
                <a:spcPct val="100000"/>
              </a:lnSpc>
              <a:spcBef>
                <a:spcPts val="1200"/>
              </a:spcBef>
              <a:buNone/>
            </a:pPr>
            <a:r>
              <a:rPr lang="en-US" sz="2600" dirty="0"/>
              <a:t>NoSQL on Amazon EC2:</a:t>
            </a:r>
          </a:p>
          <a:p>
            <a:pPr marL="862013" lvl="1" indent="-465138">
              <a:lnSpc>
                <a:spcPct val="100000"/>
              </a:lnSpc>
              <a:spcBef>
                <a:spcPts val="1200"/>
              </a:spcBef>
            </a:pPr>
            <a:r>
              <a:rPr lang="en-US" sz="2600" dirty="0"/>
              <a:t>Cassandra, HBase, Redis, MongoDB, Couchbase, and Riak.</a:t>
            </a:r>
          </a:p>
          <a:p>
            <a:pPr marL="0" indent="0">
              <a:lnSpc>
                <a:spcPct val="100000"/>
              </a:lnSpc>
              <a:spcBef>
                <a:spcPts val="1200"/>
              </a:spcBef>
              <a:buNone/>
            </a:pPr>
            <a:r>
              <a:rPr lang="en-US" sz="2600" dirty="0"/>
              <a:t>Managed NoSQL:</a:t>
            </a:r>
          </a:p>
          <a:p>
            <a:pPr marL="862013" lvl="1" indent="-465138">
              <a:lnSpc>
                <a:spcPct val="100000"/>
              </a:lnSpc>
              <a:spcBef>
                <a:spcPts val="1200"/>
              </a:spcBef>
            </a:pPr>
            <a:r>
              <a:rPr lang="en-US" sz="2600" dirty="0"/>
              <a:t>Amazon DynamoDB</a:t>
            </a:r>
          </a:p>
          <a:p>
            <a:pPr marL="862013" lvl="1" indent="-465138">
              <a:lnSpc>
                <a:spcPct val="100000"/>
              </a:lnSpc>
              <a:spcBef>
                <a:spcPts val="1200"/>
              </a:spcBef>
            </a:pPr>
            <a:r>
              <a:rPr lang="en-US" sz="2600" dirty="0"/>
              <a:t>Amazon Neptune</a:t>
            </a:r>
          </a:p>
          <a:p>
            <a:pPr marL="862013" lvl="1" indent="-465138">
              <a:lnSpc>
                <a:spcPct val="100000"/>
              </a:lnSpc>
              <a:spcBef>
                <a:spcPts val="1200"/>
              </a:spcBef>
            </a:pPr>
            <a:r>
              <a:rPr lang="en-US" sz="2600" dirty="0"/>
              <a:t>ElastiCache with Redis</a:t>
            </a:r>
          </a:p>
          <a:p>
            <a:pPr marL="862013" lvl="1" indent="-465138">
              <a:lnSpc>
                <a:spcPct val="100000"/>
              </a:lnSpc>
              <a:spcBef>
                <a:spcPts val="1200"/>
              </a:spcBef>
            </a:pPr>
            <a:r>
              <a:rPr lang="en-US" sz="2600" dirty="0"/>
              <a:t>Amazon EMR supports HBase</a:t>
            </a:r>
          </a:p>
        </p:txBody>
      </p:sp>
    </p:spTree>
    <p:custDataLst>
      <p:tags r:id="rId1"/>
    </p:custDataLst>
    <p:extLst>
      <p:ext uri="{BB962C8B-B14F-4D97-AF65-F5344CB8AC3E}">
        <p14:creationId xmlns:p14="http://schemas.microsoft.com/office/powerpoint/2010/main" val="1003296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116754" y="2708476"/>
            <a:ext cx="3645001" cy="3814717"/>
          </a:xfrm>
          <a:prstGeom prst="rect">
            <a:avLst/>
          </a:prstGeom>
          <a:solidFill>
            <a:schemeClr val="bg1"/>
          </a:solidFill>
          <a:ln>
            <a:solidFill>
              <a:srgbClr val="0C77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Shifting Functionality to NoSQL </a:t>
            </a:r>
          </a:p>
        </p:txBody>
      </p:sp>
      <p:sp>
        <p:nvSpPr>
          <p:cNvPr id="3" name="Content Placeholder 2"/>
          <p:cNvSpPr>
            <a:spLocks noGrp="1"/>
          </p:cNvSpPr>
          <p:nvPr>
            <p:ph idx="1"/>
          </p:nvPr>
        </p:nvSpPr>
        <p:spPr/>
        <p:txBody>
          <a:bodyPr>
            <a:normAutofit fontScale="92500" lnSpcReduction="20000"/>
          </a:bodyPr>
          <a:lstStyle/>
          <a:p>
            <a:pPr marL="0" indent="0">
              <a:lnSpc>
                <a:spcPct val="110000"/>
              </a:lnSpc>
              <a:spcBef>
                <a:spcPts val="1600"/>
              </a:spcBef>
              <a:buNone/>
            </a:pPr>
            <a:r>
              <a:rPr lang="en-US" dirty="0"/>
              <a:t>Think about </a:t>
            </a:r>
            <a:r>
              <a:rPr lang="en-US" b="1" i="1" dirty="0">
                <a:latin typeface="Amazon Ember" panose="020B0603020204020204" pitchFamily="34" charset="0"/>
                <a:ea typeface="Amazon Ember" panose="020B0603020204020204" pitchFamily="34" charset="0"/>
                <a:cs typeface="Amazon Ember" panose="020B0603020204020204" pitchFamily="34" charset="0"/>
              </a:rPr>
              <a:t>when</a:t>
            </a:r>
            <a:r>
              <a:rPr lang="en-US" dirty="0"/>
              <a:t> you need NoSQL instead of SQL.</a:t>
            </a:r>
          </a:p>
          <a:p>
            <a:pPr marL="0" indent="0">
              <a:lnSpc>
                <a:spcPct val="110000"/>
              </a:lnSpc>
              <a:spcBef>
                <a:spcPts val="1600"/>
              </a:spcBef>
              <a:buNone/>
            </a:pPr>
            <a:r>
              <a:rPr lang="en-US" dirty="0"/>
              <a:t>Use managed services like Amazon DynamoDB.</a:t>
            </a:r>
          </a:p>
          <a:p>
            <a:pPr marL="0" indent="0">
              <a:lnSpc>
                <a:spcPct val="110000"/>
              </a:lnSpc>
              <a:spcBef>
                <a:spcPts val="1600"/>
              </a:spcBef>
              <a:buNone/>
            </a:pPr>
            <a:r>
              <a:rPr lang="en-US" b="1" dirty="0">
                <a:latin typeface="Amazon Ember" panose="020B0603020204020204" pitchFamily="34" charset="0"/>
                <a:ea typeface="Amazon Ember" panose="020B0603020204020204" pitchFamily="34" charset="0"/>
                <a:cs typeface="Amazon Ember" panose="020B0603020204020204" pitchFamily="34" charset="0"/>
              </a:rPr>
              <a:t>Use cases:</a:t>
            </a:r>
          </a:p>
          <a:p>
            <a:pPr marL="862013" lvl="1" indent="-465138">
              <a:lnSpc>
                <a:spcPct val="110000"/>
              </a:lnSpc>
              <a:spcBef>
                <a:spcPts val="1600"/>
              </a:spcBef>
            </a:pPr>
            <a:r>
              <a:rPr lang="en-US" dirty="0"/>
              <a:t>Leaderboards and scoring</a:t>
            </a:r>
          </a:p>
          <a:p>
            <a:pPr marL="862013" lvl="1" indent="-465138">
              <a:lnSpc>
                <a:spcPct val="110000"/>
              </a:lnSpc>
              <a:spcBef>
                <a:spcPts val="1600"/>
              </a:spcBef>
            </a:pPr>
            <a:r>
              <a:rPr lang="en-US" dirty="0"/>
              <a:t>Rapid ingestion of clickstream or log data</a:t>
            </a:r>
          </a:p>
          <a:p>
            <a:pPr marL="862013" lvl="1" indent="-465138">
              <a:lnSpc>
                <a:spcPct val="110000"/>
              </a:lnSpc>
              <a:spcBef>
                <a:spcPts val="1600"/>
              </a:spcBef>
            </a:pPr>
            <a:r>
              <a:rPr lang="en-US" dirty="0"/>
              <a:t>Temporary data needs (cart data)</a:t>
            </a:r>
          </a:p>
          <a:p>
            <a:pPr marL="862013" lvl="1" indent="-465138">
              <a:lnSpc>
                <a:spcPct val="110000"/>
              </a:lnSpc>
              <a:spcBef>
                <a:spcPts val="1600"/>
              </a:spcBef>
            </a:pPr>
            <a:r>
              <a:rPr lang="en-US" dirty="0"/>
              <a:t>Hot tables</a:t>
            </a:r>
          </a:p>
          <a:p>
            <a:pPr marL="862013" lvl="1" indent="-465138">
              <a:lnSpc>
                <a:spcPct val="110000"/>
              </a:lnSpc>
              <a:spcBef>
                <a:spcPts val="1600"/>
              </a:spcBef>
            </a:pPr>
            <a:r>
              <a:rPr lang="en-US" dirty="0"/>
              <a:t>Metadata or lookup tables</a:t>
            </a:r>
          </a:p>
          <a:p>
            <a:pPr marL="862013" lvl="1" indent="-465138">
              <a:lnSpc>
                <a:spcPct val="110000"/>
              </a:lnSpc>
              <a:spcBef>
                <a:spcPts val="1600"/>
              </a:spcBef>
            </a:pPr>
            <a:r>
              <a:rPr lang="en-US" dirty="0"/>
              <a:t>Session data</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189" y="2794226"/>
            <a:ext cx="3386571" cy="1080639"/>
          </a:xfrm>
          <a:prstGeom prst="rect">
            <a:avLst/>
          </a:prstGeom>
        </p:spPr>
      </p:pic>
      <p:sp>
        <p:nvSpPr>
          <p:cNvPr id="6" name="TextBox 5"/>
          <p:cNvSpPr txBox="1"/>
          <p:nvPr/>
        </p:nvSpPr>
        <p:spPr>
          <a:xfrm>
            <a:off x="8253348" y="4038478"/>
            <a:ext cx="3371811" cy="2246769"/>
          </a:xfrm>
          <a:prstGeom prst="rect">
            <a:avLst/>
          </a:prstGeom>
          <a:noFill/>
        </p:spPr>
        <p:txBody>
          <a:bodyPr wrap="square" rtlCol="0">
            <a:spAutoFit/>
          </a:bodyPr>
          <a:lstStyle/>
          <a:p>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Scopely</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moved their game-state info into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when they maxed out an Amazon RDS instances, As a solution, they chose a NoSQL database to store game-state information. </a:t>
            </a:r>
          </a:p>
        </p:txBody>
      </p:sp>
    </p:spTree>
    <p:custDataLst>
      <p:tags r:id="rId1"/>
    </p:custDataLst>
    <p:extLst>
      <p:ext uri="{BB962C8B-B14F-4D97-AF65-F5344CB8AC3E}">
        <p14:creationId xmlns:p14="http://schemas.microsoft.com/office/powerpoint/2010/main" val="808073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39757"/>
            <a:ext cx="9600053" cy="1272208"/>
          </a:xfrm>
        </p:spPr>
        <p:txBody>
          <a:bodyPr>
            <a:noAutofit/>
          </a:bodyPr>
          <a:lstStyle/>
          <a:p>
            <a:r>
              <a:rPr lang="en-US" dirty="0"/>
              <a:t>Amazon </a:t>
            </a:r>
            <a:r>
              <a:rPr lang="en-US" dirty="0" err="1"/>
              <a:t>DynamoDB</a:t>
            </a:r>
            <a:endParaRPr lang="en-US" dirty="0"/>
          </a:p>
        </p:txBody>
      </p:sp>
      <p:sp>
        <p:nvSpPr>
          <p:cNvPr id="3" name="Content Placeholder 2"/>
          <p:cNvSpPr>
            <a:spLocks noGrp="1"/>
          </p:cNvSpPr>
          <p:nvPr>
            <p:ph idx="1"/>
          </p:nvPr>
        </p:nvSpPr>
        <p:spPr>
          <a:xfrm>
            <a:off x="238539" y="1270970"/>
            <a:ext cx="11044812" cy="5371370"/>
          </a:xfrm>
        </p:spPr>
        <p:txBody>
          <a:bodyPr>
            <a:noAutofit/>
          </a:bodyPr>
          <a:lstStyle/>
          <a:p>
            <a:pPr marL="0" indent="0">
              <a:lnSpc>
                <a:spcPct val="100000"/>
              </a:lnSpc>
              <a:spcBef>
                <a:spcPts val="24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Fast, NoSQL database service making it cost-effective to store and retrieve data, and serve any level of request traffic. </a:t>
            </a:r>
          </a:p>
          <a:p>
            <a:pPr marL="0" indent="0">
              <a:lnSpc>
                <a:spcPct val="100000"/>
              </a:lnSpc>
              <a:spcBef>
                <a:spcPts val="0"/>
              </a:spcBef>
              <a:buNone/>
            </a:pP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Benefits:</a:t>
            </a:r>
          </a:p>
          <a:p>
            <a:pPr marL="628650" lvl="1" indent="-400050">
              <a:lnSpc>
                <a:spcPct val="100000"/>
              </a:lnSpc>
              <a:spcBef>
                <a:spcPts val="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Low latency = single-digit milliseconds</a:t>
            </a:r>
          </a:p>
          <a:p>
            <a:pPr marL="628650" lvl="1" indent="-400050">
              <a:lnSpc>
                <a:spcPct val="100000"/>
              </a:lnSpc>
              <a:spcBef>
                <a:spcPts val="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Good option for gaming, mobile and more</a:t>
            </a:r>
          </a:p>
          <a:p>
            <a:pPr marL="628650" lvl="1" indent="-400050">
              <a:lnSpc>
                <a:spcPct val="100000"/>
              </a:lnSpc>
              <a:spcBef>
                <a:spcPts val="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Management console to scale up or down to meet your needs</a:t>
            </a:r>
          </a:p>
          <a:p>
            <a:pPr marL="628650" lvl="1" indent="-400050">
              <a:lnSpc>
                <a:spcPct val="100000"/>
              </a:lnSpc>
              <a:spcBef>
                <a:spcPts val="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Can create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deployments in minutes</a:t>
            </a:r>
          </a:p>
          <a:p>
            <a:pPr marL="628650" lvl="1" indent="-400050">
              <a:lnSpc>
                <a:spcPct val="100000"/>
              </a:lnSpc>
              <a:spcBef>
                <a:spcPts val="0"/>
              </a:spcBef>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00000"/>
              </a:lnSpc>
              <a:spcBef>
                <a:spcPts val="0"/>
              </a:spcBef>
              <a:buNone/>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tables:</a:t>
            </a:r>
          </a:p>
          <a:p>
            <a:pPr marL="628650" lvl="1" indent="-400050">
              <a:lnSpc>
                <a:spcPct val="100000"/>
              </a:lnSpc>
              <a:spcBef>
                <a:spcPts val="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 fixed schemas and each can have different attributes</a:t>
            </a:r>
          </a:p>
          <a:p>
            <a:pPr marL="628650" lvl="1" indent="-400050">
              <a:lnSpc>
                <a:spcPct val="100000"/>
              </a:lnSpc>
              <a:spcBef>
                <a:spcPts val="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Performance, reliability and security are built in with solid-state drive storage and automatic three-way replication</a:t>
            </a:r>
          </a:p>
        </p:txBody>
      </p:sp>
    </p:spTree>
    <p:custDataLst>
      <p:tags r:id="rId1"/>
    </p:custDataLst>
    <p:extLst>
      <p:ext uri="{BB962C8B-B14F-4D97-AF65-F5344CB8AC3E}">
        <p14:creationId xmlns:p14="http://schemas.microsoft.com/office/powerpoint/2010/main" val="18695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4991"/>
            <a:ext cx="9600053" cy="1176778"/>
          </a:xfrm>
        </p:spPr>
        <p:txBody>
          <a:bodyPr>
            <a:noAutofit/>
          </a:bodyPr>
          <a:lstStyle/>
          <a:p>
            <a:r>
              <a:rPr lang="en-US" sz="4000" dirty="0"/>
              <a:t>Key Characteristics of Amazon </a:t>
            </a:r>
            <a:br>
              <a:rPr lang="en-US" sz="4000" dirty="0"/>
            </a:br>
            <a:r>
              <a:rPr lang="en-US" sz="4000" dirty="0" err="1"/>
              <a:t>DynamoDB</a:t>
            </a:r>
            <a:endParaRPr lang="en-US" sz="4000" dirty="0"/>
          </a:p>
        </p:txBody>
      </p:sp>
      <p:sp>
        <p:nvSpPr>
          <p:cNvPr id="3" name="Content Placeholder 2"/>
          <p:cNvSpPr>
            <a:spLocks noGrp="1"/>
          </p:cNvSpPr>
          <p:nvPr>
            <p:ph idx="1"/>
          </p:nvPr>
        </p:nvSpPr>
        <p:spPr>
          <a:xfrm>
            <a:off x="238538" y="1440305"/>
            <a:ext cx="11358205" cy="5417695"/>
          </a:xfrm>
        </p:spPr>
        <p:txBody>
          <a:bodyPr>
            <a:noAutofit/>
          </a:bodyPr>
          <a:lstStyle/>
          <a:p>
            <a:pPr marL="0" indent="0">
              <a:lnSpc>
                <a:spcPct val="100000"/>
              </a:lnSpc>
              <a:spcBef>
                <a:spcPts val="24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Predictable performance</a:t>
            </a:r>
          </a:p>
          <a:p>
            <a:pPr marL="628650" lvl="1" indent="-400050">
              <a:lnSpc>
                <a:spcPct val="100000"/>
              </a:lnSpc>
              <a:spcBef>
                <a:spcPts val="24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Provisioned throughput model</a:t>
            </a:r>
          </a:p>
          <a:p>
            <a:pPr marL="0" indent="0">
              <a:lnSpc>
                <a:spcPct val="100000"/>
              </a:lnSpc>
              <a:spcBef>
                <a:spcPts val="24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Durable and available</a:t>
            </a:r>
          </a:p>
          <a:p>
            <a:pPr marL="628650" lvl="1" indent="-400050">
              <a:lnSpc>
                <a:spcPct val="100000"/>
              </a:lnSpc>
              <a:spcBef>
                <a:spcPts val="24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Consistent, disk-only writes</a:t>
            </a:r>
          </a:p>
          <a:p>
            <a:pPr marL="628650" lvl="1" indent="-400050">
              <a:lnSpc>
                <a:spcPct val="100000"/>
              </a:lnSpc>
              <a:spcBef>
                <a:spcPts val="24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On-demand backup</a:t>
            </a:r>
          </a:p>
          <a:p>
            <a:pPr marL="0" indent="0">
              <a:lnSpc>
                <a:spcPct val="100000"/>
              </a:lnSpc>
              <a:spcBef>
                <a:spcPts val="24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Fully managed NoSQL database service — Zero Administration!</a:t>
            </a:r>
          </a:p>
        </p:txBody>
      </p:sp>
    </p:spTree>
    <p:custDataLst>
      <p:tags r:id="rId1"/>
    </p:custDataLst>
    <p:extLst>
      <p:ext uri="{BB962C8B-B14F-4D97-AF65-F5344CB8AC3E}">
        <p14:creationId xmlns:p14="http://schemas.microsoft.com/office/powerpoint/2010/main" val="2235637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ounded Rectangle 150"/>
          <p:cNvSpPr/>
          <p:nvPr/>
        </p:nvSpPr>
        <p:spPr>
          <a:xfrm>
            <a:off x="3341228" y="4932234"/>
            <a:ext cx="4952593" cy="667543"/>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ounded Rectangle 63"/>
          <p:cNvSpPr/>
          <p:nvPr/>
        </p:nvSpPr>
        <p:spPr>
          <a:xfrm>
            <a:off x="3341227" y="4193425"/>
            <a:ext cx="5763547" cy="670775"/>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Rounded Rectangle 149"/>
          <p:cNvSpPr/>
          <p:nvPr/>
        </p:nvSpPr>
        <p:spPr>
          <a:xfrm>
            <a:off x="3351302" y="3494857"/>
            <a:ext cx="3278301" cy="639120"/>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ounded Rectangle 65"/>
          <p:cNvSpPr/>
          <p:nvPr/>
        </p:nvSpPr>
        <p:spPr>
          <a:xfrm>
            <a:off x="3341227" y="2771703"/>
            <a:ext cx="6531235" cy="675160"/>
          </a:xfrm>
          <a:prstGeom prst="roundRect">
            <a:avLst/>
          </a:prstGeom>
          <a:solidFill>
            <a:srgbClr val="F4FAF5"/>
          </a:solid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Amazon DynamoDB Data Model</a:t>
            </a:r>
          </a:p>
        </p:txBody>
      </p:sp>
      <p:sp>
        <p:nvSpPr>
          <p:cNvPr id="59" name="Rectangle 58"/>
          <p:cNvSpPr/>
          <p:nvPr/>
        </p:nvSpPr>
        <p:spPr>
          <a:xfrm>
            <a:off x="3184276" y="2177744"/>
            <a:ext cx="6863271" cy="3516257"/>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descr="Tab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7776" y="1812190"/>
            <a:ext cx="705276" cy="705276"/>
          </a:xfrm>
          <a:prstGeom prst="rect">
            <a:avLst/>
          </a:prstGeom>
        </p:spPr>
      </p:pic>
      <p:cxnSp>
        <p:nvCxnSpPr>
          <p:cNvPr id="68" name="Straight Arrow Connector 67"/>
          <p:cNvCxnSpPr>
            <a:stCxn id="66" idx="1"/>
            <a:endCxn id="6" idx="3"/>
          </p:cNvCxnSpPr>
          <p:nvPr/>
        </p:nvCxnSpPr>
        <p:spPr>
          <a:xfrm flipH="1" flipV="1">
            <a:off x="1552638" y="3081014"/>
            <a:ext cx="1788589" cy="28269"/>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64" idx="1"/>
            <a:endCxn id="156" idx="3"/>
          </p:cNvCxnSpPr>
          <p:nvPr/>
        </p:nvCxnSpPr>
        <p:spPr>
          <a:xfrm flipH="1" flipV="1">
            <a:off x="1552638" y="4347089"/>
            <a:ext cx="1788589" cy="181723"/>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300744" y="2752229"/>
            <a:ext cx="1846217" cy="2911058"/>
            <a:chOff x="358481" y="1417721"/>
            <a:chExt cx="1384663" cy="2183294"/>
          </a:xfrm>
        </p:grpSpPr>
        <p:pic>
          <p:nvPicPr>
            <p:cNvPr id="6" name="Picture 5" descr="Attribu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25" y="1417721"/>
              <a:ext cx="493177" cy="493177"/>
            </a:xfrm>
            <a:prstGeom prst="rect">
              <a:avLst/>
            </a:prstGeom>
          </p:spPr>
        </p:pic>
        <p:sp>
          <p:nvSpPr>
            <p:cNvPr id="10" name="TextBox 9"/>
            <p:cNvSpPr txBox="1"/>
            <p:nvPr/>
          </p:nvSpPr>
          <p:spPr>
            <a:xfrm>
              <a:off x="358481" y="3316273"/>
              <a:ext cx="1384663" cy="284742"/>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Partition1..N</a:t>
              </a:r>
            </a:p>
          </p:txBody>
        </p:sp>
        <p:pic>
          <p:nvPicPr>
            <p:cNvPr id="155" name="Picture 154" descr="Attribu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25" y="1895917"/>
              <a:ext cx="493177" cy="493177"/>
            </a:xfrm>
            <a:prstGeom prst="rect">
              <a:avLst/>
            </a:prstGeom>
          </p:spPr>
        </p:pic>
        <p:pic>
          <p:nvPicPr>
            <p:cNvPr id="156" name="Picture 155" descr="Attribu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25" y="2367278"/>
              <a:ext cx="493177" cy="493177"/>
            </a:xfrm>
            <a:prstGeom prst="rect">
              <a:avLst/>
            </a:prstGeom>
          </p:spPr>
        </p:pic>
        <p:pic>
          <p:nvPicPr>
            <p:cNvPr id="157" name="Picture 156" descr="Attribu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225" y="2845474"/>
              <a:ext cx="493177" cy="493177"/>
            </a:xfrm>
            <a:prstGeom prst="rect">
              <a:avLst/>
            </a:prstGeom>
          </p:spPr>
        </p:pic>
      </p:grpSp>
      <p:cxnSp>
        <p:nvCxnSpPr>
          <p:cNvPr id="161" name="Straight Arrow Connector 160"/>
          <p:cNvCxnSpPr>
            <a:stCxn id="150" idx="1"/>
            <a:endCxn id="155" idx="3"/>
          </p:cNvCxnSpPr>
          <p:nvPr/>
        </p:nvCxnSpPr>
        <p:spPr>
          <a:xfrm flipH="1" flipV="1">
            <a:off x="1552638" y="3718609"/>
            <a:ext cx="1798664" cy="95809"/>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a:stCxn id="151" idx="1"/>
            <a:endCxn id="157" idx="3"/>
          </p:cNvCxnSpPr>
          <p:nvPr/>
        </p:nvCxnSpPr>
        <p:spPr>
          <a:xfrm flipH="1" flipV="1">
            <a:off x="1552638" y="4984685"/>
            <a:ext cx="1788589" cy="281321"/>
          </a:xfrm>
          <a:prstGeom prst="straightConnector1">
            <a:avLst/>
          </a:prstGeom>
          <a:ln w="19050">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6672194" y="3492656"/>
            <a:ext cx="5232496" cy="2179749"/>
            <a:chOff x="5077450" y="1992092"/>
            <a:chExt cx="3924372" cy="1634812"/>
          </a:xfrm>
        </p:grpSpPr>
        <p:grpSp>
          <p:nvGrpSpPr>
            <p:cNvPr id="73" name="Group 72"/>
            <p:cNvGrpSpPr/>
            <p:nvPr/>
          </p:nvGrpSpPr>
          <p:grpSpPr>
            <a:xfrm>
              <a:off x="6269237" y="1992092"/>
              <a:ext cx="2732585" cy="576173"/>
              <a:chOff x="6328856" y="1973042"/>
              <a:chExt cx="2732585" cy="576173"/>
            </a:xfrm>
          </p:grpSpPr>
          <p:sp>
            <p:nvSpPr>
              <p:cNvPr id="83" name="TextBox 82"/>
              <p:cNvSpPr txBox="1"/>
              <p:nvPr/>
            </p:nvSpPr>
            <p:spPr>
              <a:xfrm>
                <a:off x="7537269" y="2079952"/>
                <a:ext cx="1524172" cy="469263"/>
              </a:xfrm>
              <a:prstGeom prst="rect">
                <a:avLst/>
              </a:prstGeom>
              <a:solidFill>
                <a:schemeClr val="accent5">
                  <a:lumMod val="20000"/>
                  <a:lumOff val="80000"/>
                </a:schemeClr>
              </a:solidFill>
              <a:ln>
                <a:solidFill>
                  <a:schemeClr val="accent1"/>
                </a:solidFill>
              </a:ln>
            </p:spPr>
            <p:txBody>
              <a:bodyPr wrap="squar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Item </a:t>
                </a:r>
                <a:r>
                  <a:rPr lang="en-US" sz="1733"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 a collection of attributes</a:t>
                </a:r>
              </a:p>
            </p:txBody>
          </p:sp>
          <p:cxnSp>
            <p:nvCxnSpPr>
              <p:cNvPr id="67" name="Straight Arrow Connector 66"/>
              <p:cNvCxnSpPr>
                <a:stCxn id="83" idx="1"/>
              </p:cNvCxnSpPr>
              <p:nvPr/>
            </p:nvCxnSpPr>
            <p:spPr>
              <a:xfrm flipH="1" flipV="1">
                <a:off x="6328856" y="1973042"/>
                <a:ext cx="1208414" cy="341542"/>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cxnSp>
          <p:nvCxnSpPr>
            <p:cNvPr id="84" name="Straight Arrow Connector 83"/>
            <p:cNvCxnSpPr>
              <a:stCxn id="83" idx="1"/>
              <a:endCxn id="64" idx="3"/>
            </p:cNvCxnSpPr>
            <p:nvPr/>
          </p:nvCxnSpPr>
          <p:spPr>
            <a:xfrm flipH="1">
              <a:off x="6933828" y="2333634"/>
              <a:ext cx="543821" cy="74037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a:stCxn id="83" idx="1"/>
              <a:endCxn id="150" idx="3"/>
            </p:cNvCxnSpPr>
            <p:nvPr/>
          </p:nvCxnSpPr>
          <p:spPr>
            <a:xfrm flipH="1">
              <a:off x="5077450" y="2333634"/>
              <a:ext cx="2400200" cy="204579"/>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208" name="Curved Connector 207"/>
            <p:cNvCxnSpPr>
              <a:stCxn id="83" idx="1"/>
              <a:endCxn id="151" idx="3"/>
            </p:cNvCxnSpPr>
            <p:nvPr/>
          </p:nvCxnSpPr>
          <p:spPr>
            <a:xfrm rot="10800000" flipV="1">
              <a:off x="6325613" y="2333633"/>
              <a:ext cx="1152036" cy="1293271"/>
            </a:xfrm>
            <a:prstGeom prst="curvedConnector3">
              <a:avLst>
                <a:gd name="adj1" fmla="val 50000"/>
              </a:avLst>
            </a:prstGeom>
            <a:ln w="19050">
              <a:tailEnd type="triangle"/>
            </a:ln>
          </p:spPr>
          <p:style>
            <a:lnRef idx="2">
              <a:schemeClr val="accent1"/>
            </a:lnRef>
            <a:fillRef idx="0">
              <a:schemeClr val="accent1"/>
            </a:fillRef>
            <a:effectRef idx="1">
              <a:schemeClr val="accent1"/>
            </a:effectRef>
            <a:fontRef idx="minor">
              <a:schemeClr val="tx1"/>
            </a:fontRef>
          </p:style>
        </p:cxnSp>
      </p:grpSp>
      <p:sp>
        <p:nvSpPr>
          <p:cNvPr id="221" name="TextBox 220"/>
          <p:cNvSpPr txBox="1"/>
          <p:nvPr/>
        </p:nvSpPr>
        <p:spPr>
          <a:xfrm>
            <a:off x="238539" y="1848374"/>
            <a:ext cx="1970624" cy="892360"/>
          </a:xfrm>
          <a:prstGeom prst="rect">
            <a:avLst/>
          </a:prstGeom>
          <a:noFill/>
        </p:spPr>
        <p:txBody>
          <a:bodyPr wrap="square" rtlCol="0">
            <a:spAutoFit/>
          </a:bodyPr>
          <a:lstStyle/>
          <a:p>
            <a:pPr algn="ctr"/>
            <a:r>
              <a:rPr lang="en-US" sz="1733" dirty="0">
                <a:latin typeface="Amazon Ember" panose="020B0603020204020204" pitchFamily="34" charset="0"/>
                <a:ea typeface="Amazon Ember" panose="020B0603020204020204" pitchFamily="34" charset="0"/>
                <a:cs typeface="Amazon Ember" panose="020B0603020204020204" pitchFamily="34" charset="0"/>
              </a:rPr>
              <a:t>Data partitioned by the partition (hash) key</a:t>
            </a:r>
          </a:p>
        </p:txBody>
      </p:sp>
      <p:grpSp>
        <p:nvGrpSpPr>
          <p:cNvPr id="62" name="Group 61"/>
          <p:cNvGrpSpPr/>
          <p:nvPr/>
        </p:nvGrpSpPr>
        <p:grpSpPr>
          <a:xfrm>
            <a:off x="3449405" y="2846978"/>
            <a:ext cx="6271983" cy="2640287"/>
            <a:chOff x="2660358" y="1507833"/>
            <a:chExt cx="4703987" cy="1980215"/>
          </a:xfrm>
        </p:grpSpPr>
        <p:sp>
          <p:nvSpPr>
            <p:cNvPr id="30" name="Rounded Rectangle 29"/>
            <p:cNvSpPr/>
            <p:nvPr/>
          </p:nvSpPr>
          <p:spPr>
            <a:xfrm>
              <a:off x="325260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30"/>
            <p:cNvSpPr/>
            <p:nvPr/>
          </p:nvSpPr>
          <p:spPr>
            <a:xfrm>
              <a:off x="3254234"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31"/>
            <p:cNvSpPr/>
            <p:nvPr/>
          </p:nvSpPr>
          <p:spPr>
            <a:xfrm>
              <a:off x="325908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ounded Rectangle 32"/>
            <p:cNvSpPr/>
            <p:nvPr/>
          </p:nvSpPr>
          <p:spPr>
            <a:xfrm>
              <a:off x="3257765"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Rounded Rectangle 37"/>
            <p:cNvSpPr/>
            <p:nvPr/>
          </p:nvSpPr>
          <p:spPr>
            <a:xfrm>
              <a:off x="386081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Rounded Rectangle 38"/>
            <p:cNvSpPr/>
            <p:nvPr/>
          </p:nvSpPr>
          <p:spPr>
            <a:xfrm>
              <a:off x="3864076"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p:cNvSpPr/>
            <p:nvPr/>
          </p:nvSpPr>
          <p:spPr>
            <a:xfrm>
              <a:off x="3873782"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p:cNvSpPr/>
            <p:nvPr/>
          </p:nvSpPr>
          <p:spPr>
            <a:xfrm>
              <a:off x="387113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p:cNvSpPr/>
            <p:nvPr/>
          </p:nvSpPr>
          <p:spPr>
            <a:xfrm>
              <a:off x="4469031"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ounded Rectangle 42"/>
            <p:cNvSpPr/>
            <p:nvPr/>
          </p:nvSpPr>
          <p:spPr>
            <a:xfrm>
              <a:off x="4473917"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ounded Rectangle 43"/>
            <p:cNvSpPr/>
            <p:nvPr/>
          </p:nvSpPr>
          <p:spPr>
            <a:xfrm>
              <a:off x="448847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ounded Rectangle 44"/>
            <p:cNvSpPr/>
            <p:nvPr/>
          </p:nvSpPr>
          <p:spPr>
            <a:xfrm>
              <a:off x="4484511"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ounded Rectangle 45"/>
            <p:cNvSpPr/>
            <p:nvPr/>
          </p:nvSpPr>
          <p:spPr>
            <a:xfrm>
              <a:off x="5077244"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Rounded Rectangle 47"/>
            <p:cNvSpPr/>
            <p:nvPr/>
          </p:nvSpPr>
          <p:spPr>
            <a:xfrm>
              <a:off x="5103172"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ounded Rectangle 48"/>
            <p:cNvSpPr/>
            <p:nvPr/>
          </p:nvSpPr>
          <p:spPr>
            <a:xfrm>
              <a:off x="5097884"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ounded Rectangle 49"/>
            <p:cNvSpPr/>
            <p:nvPr/>
          </p:nvSpPr>
          <p:spPr>
            <a:xfrm>
              <a:off x="5685457"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ounded Rectangle 51"/>
            <p:cNvSpPr/>
            <p:nvPr/>
          </p:nvSpPr>
          <p:spPr>
            <a:xfrm>
              <a:off x="571786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ounded Rectangle 52"/>
            <p:cNvSpPr/>
            <p:nvPr/>
          </p:nvSpPr>
          <p:spPr>
            <a:xfrm>
              <a:off x="5711259"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ounded Rectangle 53"/>
            <p:cNvSpPr/>
            <p:nvPr/>
          </p:nvSpPr>
          <p:spPr>
            <a:xfrm>
              <a:off x="6293670"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Rounded Rectangle 57"/>
            <p:cNvSpPr/>
            <p:nvPr/>
          </p:nvSpPr>
          <p:spPr>
            <a:xfrm>
              <a:off x="690188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ounded Rectangle 55"/>
            <p:cNvSpPr/>
            <p:nvPr/>
          </p:nvSpPr>
          <p:spPr>
            <a:xfrm>
              <a:off x="6332564"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Rounded Rectangle 94"/>
            <p:cNvSpPr/>
            <p:nvPr/>
          </p:nvSpPr>
          <p:spPr>
            <a:xfrm>
              <a:off x="266035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Rounded Rectangle 97"/>
            <p:cNvSpPr/>
            <p:nvPr/>
          </p:nvSpPr>
          <p:spPr>
            <a:xfrm>
              <a:off x="2660358"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Rounded Rectangle 98"/>
            <p:cNvSpPr/>
            <p:nvPr/>
          </p:nvSpPr>
          <p:spPr>
            <a:xfrm>
              <a:off x="2660358"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Rounded Rectangle 99"/>
            <p:cNvSpPr/>
            <p:nvPr/>
          </p:nvSpPr>
          <p:spPr>
            <a:xfrm>
              <a:off x="266035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10" name="TextBox 109"/>
          <p:cNvSpPr txBox="1"/>
          <p:nvPr/>
        </p:nvSpPr>
        <p:spPr>
          <a:xfrm>
            <a:off x="3230510" y="2147066"/>
            <a:ext cx="1044909" cy="666977"/>
          </a:xfrm>
          <a:prstGeom prst="rect">
            <a:avLst/>
          </a:prstGeom>
          <a:noFill/>
        </p:spPr>
        <p:txBody>
          <a:bodyPr wrap="square" rtlCol="0">
            <a:spAutoFit/>
          </a:bodyPr>
          <a:lstStyle/>
          <a:p>
            <a:pPr algn="ctr"/>
            <a:r>
              <a:rPr lang="en-US" sz="1867" b="1" u="sng" dirty="0">
                <a:latin typeface="Amazon Ember" panose="020B0603020204020204" pitchFamily="34" charset="0"/>
                <a:ea typeface="Amazon Ember" panose="020B0603020204020204" pitchFamily="34" charset="0"/>
                <a:cs typeface="Amazon Ember" panose="020B0603020204020204" pitchFamily="34" charset="0"/>
              </a:rPr>
              <a:t>User</a:t>
            </a:r>
          </a:p>
          <a:p>
            <a:pPr algn="ctr"/>
            <a:r>
              <a:rPr lang="en-US" sz="1867" b="1" u="sng" dirty="0">
                <a:latin typeface="Amazon Ember" panose="020B0603020204020204" pitchFamily="34" charset="0"/>
                <a:ea typeface="Amazon Ember" panose="020B0603020204020204" pitchFamily="34" charset="0"/>
                <a:cs typeface="Amazon Ember" panose="020B0603020204020204" pitchFamily="34" charset="0"/>
              </a:rPr>
              <a:t>ID</a:t>
            </a:r>
          </a:p>
        </p:txBody>
      </p:sp>
      <p:sp>
        <p:nvSpPr>
          <p:cNvPr id="111" name="TextBox 110"/>
          <p:cNvSpPr txBox="1"/>
          <p:nvPr/>
        </p:nvSpPr>
        <p:spPr>
          <a:xfrm>
            <a:off x="4019156" y="2150173"/>
            <a:ext cx="1175815" cy="666977"/>
          </a:xfrm>
          <a:prstGeom prst="rect">
            <a:avLst/>
          </a:prstGeom>
          <a:noFill/>
        </p:spPr>
        <p:txBody>
          <a:bodyPr wrap="square" rtlCol="0">
            <a:spAutoFit/>
          </a:bodyPr>
          <a:lstStyle/>
          <a:p>
            <a:pPr algn="ctr"/>
            <a:r>
              <a:rPr lang="en-US" sz="1867" b="1" u="sng" dirty="0">
                <a:latin typeface="Amazon Ember" panose="020B0603020204020204" pitchFamily="34" charset="0"/>
                <a:ea typeface="Amazon Ember" panose="020B0603020204020204" pitchFamily="34" charset="0"/>
                <a:cs typeface="Amazon Ember" panose="020B0603020204020204" pitchFamily="34" charset="0"/>
              </a:rPr>
              <a:t>Order</a:t>
            </a:r>
          </a:p>
          <a:p>
            <a:pPr algn="ctr"/>
            <a:r>
              <a:rPr lang="en-US" sz="1867" b="1" u="sng" dirty="0">
                <a:latin typeface="Amazon Ember" panose="020B0603020204020204" pitchFamily="34" charset="0"/>
                <a:ea typeface="Amazon Ember" panose="020B0603020204020204" pitchFamily="34" charset="0"/>
                <a:cs typeface="Amazon Ember" panose="020B0603020204020204" pitchFamily="34" charset="0"/>
              </a:rPr>
              <a:t>ID</a:t>
            </a:r>
          </a:p>
        </p:txBody>
      </p:sp>
      <p:sp>
        <p:nvSpPr>
          <p:cNvPr id="114" name="TextBox 113"/>
          <p:cNvSpPr txBox="1"/>
          <p:nvPr/>
        </p:nvSpPr>
        <p:spPr>
          <a:xfrm>
            <a:off x="10008835" y="1235788"/>
            <a:ext cx="1929819" cy="584775"/>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Table = collection of data elements</a:t>
            </a:r>
          </a:p>
        </p:txBody>
      </p:sp>
      <p:cxnSp>
        <p:nvCxnSpPr>
          <p:cNvPr id="115" name="Straight Arrow Connector 114"/>
          <p:cNvCxnSpPr>
            <a:stCxn id="114" idx="2"/>
          </p:cNvCxnSpPr>
          <p:nvPr/>
        </p:nvCxnSpPr>
        <p:spPr>
          <a:xfrm flipH="1">
            <a:off x="10047548" y="1820563"/>
            <a:ext cx="926197" cy="75656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436887" y="2834434"/>
            <a:ext cx="616613" cy="2640287"/>
            <a:chOff x="2650970" y="1623685"/>
            <a:chExt cx="462460" cy="1980215"/>
          </a:xfrm>
        </p:grpSpPr>
        <p:sp>
          <p:nvSpPr>
            <p:cNvPr id="75" name="Rounded Rectangle 74"/>
            <p:cNvSpPr/>
            <p:nvPr/>
          </p:nvSpPr>
          <p:spPr>
            <a:xfrm>
              <a:off x="2650970" y="1623685"/>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ounded Rectangle 75"/>
            <p:cNvSpPr/>
            <p:nvPr/>
          </p:nvSpPr>
          <p:spPr>
            <a:xfrm>
              <a:off x="2650970" y="2154180"/>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ounded Rectangle 76"/>
            <p:cNvSpPr/>
            <p:nvPr/>
          </p:nvSpPr>
          <p:spPr>
            <a:xfrm>
              <a:off x="2650970" y="2689144"/>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Rounded Rectangle 77"/>
            <p:cNvSpPr/>
            <p:nvPr/>
          </p:nvSpPr>
          <p:spPr>
            <a:xfrm>
              <a:off x="2650970" y="3251203"/>
              <a:ext cx="462460" cy="352697"/>
            </a:xfrm>
            <a:prstGeom prst="roundRect">
              <a:avLst/>
            </a:prstGeom>
            <a:solidFill>
              <a:schemeClr val="accent1">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 name="Group 6"/>
          <p:cNvGrpSpPr/>
          <p:nvPr/>
        </p:nvGrpSpPr>
        <p:grpSpPr>
          <a:xfrm>
            <a:off x="4241239" y="2834434"/>
            <a:ext cx="625256" cy="2640287"/>
            <a:chOff x="3254234" y="1623685"/>
            <a:chExt cx="468942" cy="1980215"/>
          </a:xfrm>
        </p:grpSpPr>
        <p:sp>
          <p:nvSpPr>
            <p:cNvPr id="79" name="Rounded Rectangle 78"/>
            <p:cNvSpPr/>
            <p:nvPr/>
          </p:nvSpPr>
          <p:spPr>
            <a:xfrm>
              <a:off x="3254234" y="1623685"/>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ounded Rectangle 79"/>
            <p:cNvSpPr/>
            <p:nvPr/>
          </p:nvSpPr>
          <p:spPr>
            <a:xfrm>
              <a:off x="3255863" y="2154180"/>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Rounded Rectangle 80"/>
            <p:cNvSpPr/>
            <p:nvPr/>
          </p:nvSpPr>
          <p:spPr>
            <a:xfrm>
              <a:off x="3260716" y="2689144"/>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3259394" y="3251203"/>
              <a:ext cx="462460" cy="352697"/>
            </a:xfrm>
            <a:prstGeom prst="roundRect">
              <a:avLst/>
            </a:prstGeom>
            <a:solidFill>
              <a:schemeClr val="accent3">
                <a:lumMod val="60000"/>
                <a:lumOff val="4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3" name="Group 112"/>
          <p:cNvGrpSpPr/>
          <p:nvPr/>
        </p:nvGrpSpPr>
        <p:grpSpPr>
          <a:xfrm>
            <a:off x="3787135" y="1496863"/>
            <a:ext cx="5584080" cy="1593588"/>
            <a:chOff x="2913656" y="620507"/>
            <a:chExt cx="4188060" cy="1195191"/>
          </a:xfrm>
        </p:grpSpPr>
        <p:grpSp>
          <p:nvGrpSpPr>
            <p:cNvPr id="74" name="Group 73"/>
            <p:cNvGrpSpPr/>
            <p:nvPr/>
          </p:nvGrpSpPr>
          <p:grpSpPr>
            <a:xfrm>
              <a:off x="3998565" y="620507"/>
              <a:ext cx="3103151" cy="1195191"/>
              <a:chOff x="4058184" y="476197"/>
              <a:chExt cx="3103151" cy="1195191"/>
            </a:xfrm>
          </p:grpSpPr>
          <p:sp>
            <p:nvSpPr>
              <p:cNvPr id="8" name="TextBox 7"/>
              <p:cNvSpPr txBox="1"/>
              <p:nvPr/>
            </p:nvSpPr>
            <p:spPr>
              <a:xfrm>
                <a:off x="4058184" y="476197"/>
                <a:ext cx="2894914" cy="269257"/>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733" dirty="0">
                    <a:latin typeface="Amazon Ember" panose="020B0603020204020204" pitchFamily="34" charset="0"/>
                    <a:ea typeface="Amazon Ember" panose="020B0603020204020204" pitchFamily="34" charset="0"/>
                    <a:cs typeface="Amazon Ember" panose="020B0603020204020204" pitchFamily="34" charset="0"/>
                  </a:rPr>
                  <a:t>Data elements stored as attributes</a:t>
                </a:r>
              </a:p>
            </p:txBody>
          </p:sp>
          <p:cxnSp>
            <p:nvCxnSpPr>
              <p:cNvPr id="12" name="Straight Arrow Connector 11"/>
              <p:cNvCxnSpPr>
                <a:stCxn id="8" idx="2"/>
              </p:cNvCxnSpPr>
              <p:nvPr/>
            </p:nvCxnSpPr>
            <p:spPr>
              <a:xfrm flipH="1">
                <a:off x="5360170" y="745454"/>
                <a:ext cx="145471" cy="91629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2"/>
              </p:cNvCxnSpPr>
              <p:nvPr/>
            </p:nvCxnSpPr>
            <p:spPr>
              <a:xfrm>
                <a:off x="5505641" y="745454"/>
                <a:ext cx="462561" cy="90212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p:cNvCxnSpPr>
              <p:nvPr/>
            </p:nvCxnSpPr>
            <p:spPr>
              <a:xfrm>
                <a:off x="5505641" y="745454"/>
                <a:ext cx="1062370" cy="92593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8" idx="2"/>
              </p:cNvCxnSpPr>
              <p:nvPr/>
            </p:nvCxnSpPr>
            <p:spPr>
              <a:xfrm flipH="1">
                <a:off x="4744637" y="745454"/>
                <a:ext cx="761004" cy="89079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2"/>
              </p:cNvCxnSpPr>
              <p:nvPr/>
            </p:nvCxnSpPr>
            <p:spPr>
              <a:xfrm>
                <a:off x="5505641" y="745454"/>
                <a:ext cx="1655694" cy="89079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8" idx="2"/>
              </p:cNvCxnSpPr>
              <p:nvPr/>
            </p:nvCxnSpPr>
            <p:spPr>
              <a:xfrm flipH="1">
                <a:off x="4146868" y="745454"/>
                <a:ext cx="1358773" cy="91629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cxnSp>
          <p:nvCxnSpPr>
            <p:cNvPr id="123" name="Straight Arrow Connector 122"/>
            <p:cNvCxnSpPr>
              <a:stCxn id="8" idx="2"/>
            </p:cNvCxnSpPr>
            <p:nvPr/>
          </p:nvCxnSpPr>
          <p:spPr>
            <a:xfrm flipH="1">
              <a:off x="2913656" y="889764"/>
              <a:ext cx="2532366" cy="899788"/>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8" idx="2"/>
            </p:cNvCxnSpPr>
            <p:nvPr/>
          </p:nvCxnSpPr>
          <p:spPr>
            <a:xfrm flipH="1">
              <a:off x="3456080" y="889764"/>
              <a:ext cx="1989942" cy="902126"/>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grpSp>
      <p:sp>
        <p:nvSpPr>
          <p:cNvPr id="104" name="Line Callout 1 103"/>
          <p:cNvSpPr/>
          <p:nvPr/>
        </p:nvSpPr>
        <p:spPr>
          <a:xfrm>
            <a:off x="5769139" y="6229159"/>
            <a:ext cx="2166481" cy="450623"/>
          </a:xfrm>
          <a:prstGeom prst="borderCallout1">
            <a:avLst>
              <a:gd name="adj1" fmla="val 515"/>
              <a:gd name="adj2" fmla="val 4846"/>
              <a:gd name="adj3" fmla="val -220832"/>
              <a:gd name="adj4" fmla="val -56521"/>
            </a:avLst>
          </a:prstGeom>
          <a:solidFill>
            <a:schemeClr val="accent5">
              <a:lumMod val="20000"/>
              <a:lumOff val="80000"/>
            </a:schemeClr>
          </a:solidFill>
          <a:ln w="19050">
            <a:solidFill>
              <a:schemeClr val="accent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sort (range) keys</a:t>
            </a:r>
            <a:endParaRPr lang="en-US" sz="1733"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endParaRPr>
          </a:p>
        </p:txBody>
      </p:sp>
      <p:grpSp>
        <p:nvGrpSpPr>
          <p:cNvPr id="152" name="Group 151"/>
          <p:cNvGrpSpPr/>
          <p:nvPr/>
        </p:nvGrpSpPr>
        <p:grpSpPr>
          <a:xfrm>
            <a:off x="377501" y="5284381"/>
            <a:ext cx="3318744" cy="1046532"/>
            <a:chOff x="-821905" y="3197776"/>
            <a:chExt cx="2489058" cy="784899"/>
          </a:xfrm>
        </p:grpSpPr>
        <p:sp>
          <p:nvSpPr>
            <p:cNvPr id="37" name="TextBox 36"/>
            <p:cNvSpPr txBox="1"/>
            <p:nvPr/>
          </p:nvSpPr>
          <p:spPr>
            <a:xfrm>
              <a:off x="-821905" y="3713418"/>
              <a:ext cx="1757723" cy="269257"/>
            </a:xfrm>
            <a:prstGeom prst="rect">
              <a:avLst/>
            </a:prstGeom>
            <a:solidFill>
              <a:schemeClr val="accent5">
                <a:lumMod val="20000"/>
                <a:lumOff val="80000"/>
              </a:schemeClr>
            </a:solidFill>
            <a:ln>
              <a:solidFill>
                <a:schemeClr val="accent1"/>
              </a:solidFill>
            </a:ln>
          </p:spPr>
          <p:txBody>
            <a:bodyPr wrap="square" rtlCol="0">
              <a:spAutoFit/>
            </a:bodyPr>
            <a:lstStyle/>
            <a:p>
              <a:r>
                <a:rPr lang="en-US" sz="1733" dirty="0">
                  <a:latin typeface="Amazon Ember" panose="020B0603020204020204" pitchFamily="34" charset="0"/>
                  <a:ea typeface="Amazon Ember" panose="020B0603020204020204" pitchFamily="34" charset="0"/>
                  <a:cs typeface="Amazon Ember" panose="020B0603020204020204" pitchFamily="34" charset="0"/>
                </a:rPr>
                <a:t>partition (hash) keys</a:t>
              </a:r>
              <a:endParaRPr lang="en-US" sz="1733"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endParaRPr>
            </a:p>
          </p:txBody>
        </p:sp>
        <p:cxnSp>
          <p:nvCxnSpPr>
            <p:cNvPr id="55" name="Straight Arrow Connector 54"/>
            <p:cNvCxnSpPr>
              <a:stCxn id="37" idx="0"/>
            </p:cNvCxnSpPr>
            <p:nvPr/>
          </p:nvCxnSpPr>
          <p:spPr>
            <a:xfrm flipV="1">
              <a:off x="56957" y="3197776"/>
              <a:ext cx="1610196" cy="515642"/>
            </a:xfrm>
            <a:prstGeom prst="straightConnector1">
              <a:avLst/>
            </a:prstGeom>
            <a:ln w="19050">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15460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Social Network</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0910278"/>
              </p:ext>
            </p:extLst>
          </p:nvPr>
        </p:nvGraphicFramePr>
        <p:xfrm>
          <a:off x="1030661" y="2845064"/>
          <a:ext cx="4852217" cy="2343572"/>
        </p:xfrm>
        <a:graphic>
          <a:graphicData uri="http://schemas.openxmlformats.org/drawingml/2006/table">
            <a:tbl>
              <a:tblPr firstRow="1" bandRow="1">
                <a:tableStyleId>{5C22544A-7EE6-4342-B048-85BDC9FD1C3A}</a:tableStyleId>
              </a:tblPr>
              <a:tblGrid>
                <a:gridCol w="1736484">
                  <a:extLst>
                    <a:ext uri="{9D8B030D-6E8A-4147-A177-3AD203B41FA5}">
                      <a16:colId xmlns:a16="http://schemas.microsoft.com/office/drawing/2014/main" val="20000"/>
                    </a:ext>
                  </a:extLst>
                </a:gridCol>
                <a:gridCol w="3115733">
                  <a:extLst>
                    <a:ext uri="{9D8B030D-6E8A-4147-A177-3AD203B41FA5}">
                      <a16:colId xmlns:a16="http://schemas.microsoft.com/office/drawing/2014/main" val="20001"/>
                    </a:ext>
                  </a:extLst>
                </a:gridCol>
              </a:tblGrid>
              <a:tr h="0">
                <a:tc>
                  <a:txBody>
                    <a:bodyPr/>
                    <a:lstStyle/>
                    <a:p>
                      <a:r>
                        <a:rPr lang="en-US" sz="1600" dirty="0"/>
                        <a:t>User</a:t>
                      </a:r>
                    </a:p>
                  </a:txBody>
                  <a:tcPr marL="424828" marR="424828" marT="60960" marB="60960" anchor="ctr"/>
                </a:tc>
                <a:tc>
                  <a:txBody>
                    <a:bodyPr/>
                    <a:lstStyle/>
                    <a:p>
                      <a:r>
                        <a:rPr lang="en-US" sz="1600" dirty="0"/>
                        <a:t>Nicknames</a:t>
                      </a:r>
                    </a:p>
                  </a:txBody>
                  <a:tcPr marL="424828" marR="424828" marT="60960" marB="60960" anchor="ctr"/>
                </a:tc>
                <a:extLst>
                  <a:ext uri="{0D108BD9-81ED-4DB2-BD59-A6C34878D82A}">
                    <a16:rowId xmlns:a16="http://schemas.microsoft.com/office/drawing/2014/main" val="10000"/>
                  </a:ext>
                </a:extLst>
              </a:tr>
              <a:tr h="494453">
                <a:tc>
                  <a:txBody>
                    <a:bodyPr/>
                    <a:lstStyle/>
                    <a:p>
                      <a:r>
                        <a:rPr lang="en-US" sz="1600" dirty="0"/>
                        <a:t>Bob</a:t>
                      </a:r>
                    </a:p>
                  </a:txBody>
                  <a:tcPr marL="424828" marR="424828" marT="60960" marB="60960" anchor="ctr"/>
                </a:tc>
                <a:tc>
                  <a:txBody>
                    <a:bodyPr/>
                    <a:lstStyle/>
                    <a:p>
                      <a:r>
                        <a:rPr lang="en-US" sz="1600" dirty="0"/>
                        <a:t>[Rob, Bobby]</a:t>
                      </a:r>
                    </a:p>
                  </a:txBody>
                  <a:tcPr marL="424828" marR="424828" marT="60960" marB="60960" anchor="ctr"/>
                </a:tc>
                <a:extLst>
                  <a:ext uri="{0D108BD9-81ED-4DB2-BD59-A6C34878D82A}">
                    <a16:rowId xmlns:a16="http://schemas.microsoft.com/office/drawing/2014/main" val="10001"/>
                  </a:ext>
                </a:extLst>
              </a:tr>
              <a:tr h="494453">
                <a:tc>
                  <a:txBody>
                    <a:bodyPr/>
                    <a:lstStyle/>
                    <a:p>
                      <a:r>
                        <a:rPr lang="en-US" sz="1600" dirty="0"/>
                        <a:t>Alice</a:t>
                      </a:r>
                    </a:p>
                  </a:txBody>
                  <a:tcPr marL="424828" marR="424828" marT="60960" marB="60960" anchor="ctr"/>
                </a:tc>
                <a:tc>
                  <a:txBody>
                    <a:bodyPr/>
                    <a:lstStyle/>
                    <a:p>
                      <a:r>
                        <a:rPr lang="en-US" sz="1600" dirty="0"/>
                        <a:t>[Allie]</a:t>
                      </a:r>
                    </a:p>
                  </a:txBody>
                  <a:tcPr marL="424828" marR="424828" marT="60960" marB="60960" anchor="ctr"/>
                </a:tc>
                <a:extLst>
                  <a:ext uri="{0D108BD9-81ED-4DB2-BD59-A6C34878D82A}">
                    <a16:rowId xmlns:a16="http://schemas.microsoft.com/office/drawing/2014/main" val="10002"/>
                  </a:ext>
                </a:extLst>
              </a:tr>
              <a:tr h="494453">
                <a:tc>
                  <a:txBody>
                    <a:bodyPr/>
                    <a:lstStyle/>
                    <a:p>
                      <a:r>
                        <a:rPr lang="en-US" sz="1600" dirty="0"/>
                        <a:t>Caroline</a:t>
                      </a:r>
                    </a:p>
                  </a:txBody>
                  <a:tcPr marL="424828" marR="424828" marT="60960" marB="60960" anchor="ctr"/>
                </a:tc>
                <a:tc>
                  <a:txBody>
                    <a:bodyPr/>
                    <a:lstStyle/>
                    <a:p>
                      <a:r>
                        <a:rPr lang="en-US" sz="1600" dirty="0"/>
                        <a:t>[Carol]</a:t>
                      </a:r>
                    </a:p>
                  </a:txBody>
                  <a:tcPr marL="424828" marR="424828" marT="60960" marB="60960" anchor="ctr"/>
                </a:tc>
                <a:extLst>
                  <a:ext uri="{0D108BD9-81ED-4DB2-BD59-A6C34878D82A}">
                    <a16:rowId xmlns:a16="http://schemas.microsoft.com/office/drawing/2014/main" val="10003"/>
                  </a:ext>
                </a:extLst>
              </a:tr>
              <a:tr h="494453">
                <a:tc>
                  <a:txBody>
                    <a:bodyPr/>
                    <a:lstStyle/>
                    <a:p>
                      <a:r>
                        <a:rPr lang="en-US" sz="1600" dirty="0"/>
                        <a:t>Daniel</a:t>
                      </a:r>
                    </a:p>
                  </a:txBody>
                  <a:tcPr marL="424828" marR="424828" marT="60960" marB="60960" anchor="ctr"/>
                </a:tc>
                <a:tc>
                  <a:txBody>
                    <a:bodyPr/>
                    <a:lstStyle/>
                    <a:p>
                      <a:r>
                        <a:rPr lang="en-US" sz="1600" dirty="0"/>
                        <a:t>[Dan, Danny]</a:t>
                      </a:r>
                    </a:p>
                  </a:txBody>
                  <a:tcPr marL="424828" marR="424828" marT="60960" marB="60960" anchor="ctr"/>
                </a:tc>
                <a:extLst>
                  <a:ext uri="{0D108BD9-81ED-4DB2-BD59-A6C34878D82A}">
                    <a16:rowId xmlns:a16="http://schemas.microsoft.com/office/drawing/2014/main" val="10004"/>
                  </a:ext>
                </a:extLst>
              </a:tr>
            </a:tbl>
          </a:graphicData>
        </a:graphic>
      </p:graphicFrame>
      <p:pic>
        <p:nvPicPr>
          <p:cNvPr id="6" name="Picture 5" descr="Tab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101" y="2011645"/>
            <a:ext cx="705276" cy="705276"/>
          </a:xfrm>
          <a:prstGeom prst="rect">
            <a:avLst/>
          </a:prstGeom>
        </p:spPr>
      </p:pic>
      <p:sp>
        <p:nvSpPr>
          <p:cNvPr id="7" name="TextBox 6"/>
          <p:cNvSpPr txBox="1"/>
          <p:nvPr/>
        </p:nvSpPr>
        <p:spPr>
          <a:xfrm>
            <a:off x="1995842" y="2179615"/>
            <a:ext cx="1609029"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Users table</a:t>
            </a:r>
          </a:p>
        </p:txBody>
      </p:sp>
      <p:grpSp>
        <p:nvGrpSpPr>
          <p:cNvPr id="36" name="Group 35"/>
          <p:cNvGrpSpPr/>
          <p:nvPr/>
        </p:nvGrpSpPr>
        <p:grpSpPr>
          <a:xfrm>
            <a:off x="-61904" y="3205964"/>
            <a:ext cx="4434869" cy="689748"/>
            <a:chOff x="4480538" y="2354580"/>
            <a:chExt cx="3326152" cy="517311"/>
          </a:xfrm>
        </p:grpSpPr>
        <p:sp>
          <p:nvSpPr>
            <p:cNvPr id="8" name="Rectangle 7"/>
            <p:cNvSpPr/>
            <p:nvPr/>
          </p:nvSpPr>
          <p:spPr>
            <a:xfrm>
              <a:off x="5568041" y="2354580"/>
              <a:ext cx="2238649" cy="342900"/>
            </a:xfrm>
            <a:prstGeom prst="rect">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4480538" y="2587149"/>
              <a:ext cx="640080" cy="284742"/>
            </a:xfrm>
            <a:prstGeom prst="rect">
              <a:avLst/>
            </a:prstGeom>
            <a:noFill/>
          </p:spPr>
          <p:txBody>
            <a:bodyPr wrap="square" rtlCol="0">
              <a:spAutoFit/>
            </a:bodyPr>
            <a:lstStyle/>
            <a:p>
              <a:pPr algn="r"/>
              <a:r>
                <a:rPr lang="en-US" sz="1867" dirty="0">
                  <a:latin typeface="Amazon Ember" panose="020B0603020204020204" pitchFamily="34" charset="0"/>
                  <a:ea typeface="Amazon Ember" panose="020B0603020204020204" pitchFamily="34" charset="0"/>
                  <a:cs typeface="Amazon Ember" panose="020B0603020204020204" pitchFamily="34" charset="0"/>
                </a:rPr>
                <a:t>Item</a:t>
              </a:r>
            </a:p>
          </p:txBody>
        </p:sp>
        <p:cxnSp>
          <p:nvCxnSpPr>
            <p:cNvPr id="11" name="Straight Arrow Connector 10"/>
            <p:cNvCxnSpPr>
              <a:stCxn id="9" idx="3"/>
              <a:endCxn id="8" idx="1"/>
            </p:cNvCxnSpPr>
            <p:nvPr/>
          </p:nvCxnSpPr>
          <p:spPr>
            <a:xfrm flipV="1">
              <a:off x="5120618" y="2526030"/>
              <a:ext cx="447423" cy="203490"/>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2311604" y="1648946"/>
            <a:ext cx="4061753" cy="2014222"/>
            <a:chOff x="6260670" y="1493129"/>
            <a:chExt cx="3046315" cy="1204351"/>
          </a:xfrm>
        </p:grpSpPr>
        <p:sp>
          <p:nvSpPr>
            <p:cNvPr id="14" name="Rectangle 13"/>
            <p:cNvSpPr/>
            <p:nvPr/>
          </p:nvSpPr>
          <p:spPr>
            <a:xfrm>
              <a:off x="6260670" y="2424107"/>
              <a:ext cx="1546020" cy="273373"/>
            </a:xfrm>
            <a:prstGeom prst="rect">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7806689" y="1493129"/>
              <a:ext cx="1500296" cy="693014"/>
            </a:xfrm>
            <a:prstGeom prst="rect">
              <a:avLst/>
            </a:prstGeom>
            <a:noFill/>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Attribute</a:t>
              </a:r>
            </a:p>
            <a:p>
              <a:r>
                <a:rPr lang="en-US" sz="1733" b="1" dirty="0">
                  <a:latin typeface="Amazon Ember" panose="020B0603020204020204" pitchFamily="34" charset="0"/>
                  <a:ea typeface="Amazon Ember" panose="020B0603020204020204" pitchFamily="34" charset="0"/>
                  <a:cs typeface="Amazon Ember" panose="020B0603020204020204" pitchFamily="34" charset="0"/>
                </a:rPr>
                <a:t>(string, binary, number, string set, etc.)</a:t>
              </a:r>
            </a:p>
          </p:txBody>
        </p:sp>
        <p:cxnSp>
          <p:nvCxnSpPr>
            <p:cNvPr id="19" name="Curved Connector 18"/>
            <p:cNvCxnSpPr>
              <a:stCxn id="17" idx="2"/>
            </p:cNvCxnSpPr>
            <p:nvPr/>
          </p:nvCxnSpPr>
          <p:spPr>
            <a:xfrm rot="5400000">
              <a:off x="8011823" y="1981016"/>
              <a:ext cx="339888" cy="750142"/>
            </a:xfrm>
            <a:prstGeom prst="curvedConnector2">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1118018" y="3205965"/>
            <a:ext cx="3666428" cy="2691783"/>
            <a:chOff x="5365479" y="2354579"/>
            <a:chExt cx="2749821" cy="2018837"/>
          </a:xfrm>
        </p:grpSpPr>
        <p:sp>
          <p:nvSpPr>
            <p:cNvPr id="21" name="Rectangle 20"/>
            <p:cNvSpPr/>
            <p:nvPr/>
          </p:nvSpPr>
          <p:spPr>
            <a:xfrm>
              <a:off x="5568041" y="2354579"/>
              <a:ext cx="692629" cy="1439859"/>
            </a:xfrm>
            <a:prstGeom prst="rect">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5365479" y="4088674"/>
              <a:ext cx="2749821" cy="284742"/>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Primary key (partition)</a:t>
              </a:r>
            </a:p>
          </p:txBody>
        </p:sp>
        <p:cxnSp>
          <p:nvCxnSpPr>
            <p:cNvPr id="24" name="Straight Arrow Connector 23"/>
            <p:cNvCxnSpPr>
              <a:endCxn id="21" idx="2"/>
            </p:cNvCxnSpPr>
            <p:nvPr/>
          </p:nvCxnSpPr>
          <p:spPr>
            <a:xfrm flipV="1">
              <a:off x="5914355" y="3794438"/>
              <a:ext cx="1" cy="294236"/>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6497194" y="2124751"/>
            <a:ext cx="2358539" cy="3001025"/>
            <a:chOff x="535231" y="1417691"/>
            <a:chExt cx="1768904" cy="2250769"/>
          </a:xfrm>
        </p:grpSpPr>
        <p:graphicFrame>
          <p:nvGraphicFramePr>
            <p:cNvPr id="28" name="Content Placeholder 4"/>
            <p:cNvGraphicFramePr>
              <a:graphicFrameLocks/>
            </p:cNvGraphicFramePr>
            <p:nvPr>
              <p:extLst>
                <p:ext uri="{D42A27DB-BD31-4B8C-83A1-F6EECF244321}">
                  <p14:modId xmlns:p14="http://schemas.microsoft.com/office/powerpoint/2010/main" val="933007729"/>
                </p:ext>
              </p:extLst>
            </p:nvPr>
          </p:nvGraphicFramePr>
          <p:xfrm>
            <a:off x="535231" y="1982177"/>
            <a:ext cx="1748047" cy="1686283"/>
          </p:xfrm>
          <a:graphic>
            <a:graphicData uri="http://schemas.openxmlformats.org/drawingml/2006/table">
              <a:tbl>
                <a:tblPr firstRow="1" bandRow="1">
                  <a:tableStyleId>{5C22544A-7EE6-4342-B048-85BDC9FD1C3A}</a:tableStyleId>
                </a:tblPr>
                <a:tblGrid>
                  <a:gridCol w="1036841">
                    <a:extLst>
                      <a:ext uri="{9D8B030D-6E8A-4147-A177-3AD203B41FA5}">
                        <a16:colId xmlns:a16="http://schemas.microsoft.com/office/drawing/2014/main" val="20000"/>
                      </a:ext>
                    </a:extLst>
                  </a:gridCol>
                  <a:gridCol w="1293889">
                    <a:extLst>
                      <a:ext uri="{9D8B030D-6E8A-4147-A177-3AD203B41FA5}">
                        <a16:colId xmlns:a16="http://schemas.microsoft.com/office/drawing/2014/main" val="20001"/>
                      </a:ext>
                    </a:extLst>
                  </a:gridCol>
                </a:tblGrid>
                <a:tr h="425009">
                  <a:tc>
                    <a:txBody>
                      <a:bodyPr/>
                      <a:lstStyle/>
                      <a:p>
                        <a:r>
                          <a:rPr lang="en-US" sz="1200" dirty="0"/>
                          <a:t>User</a:t>
                        </a:r>
                      </a:p>
                    </a:txBody>
                    <a:tcPr anchor="ctr"/>
                  </a:tc>
                  <a:tc>
                    <a:txBody>
                      <a:bodyPr/>
                      <a:lstStyle/>
                      <a:p>
                        <a:r>
                          <a:rPr lang="en-US" sz="1200" dirty="0"/>
                          <a:t>Friend</a:t>
                        </a:r>
                      </a:p>
                    </a:txBody>
                    <a:tcPr anchor="ctr"/>
                  </a:tc>
                  <a:extLst>
                    <a:ext uri="{0D108BD9-81ED-4DB2-BD59-A6C34878D82A}">
                      <a16:rowId xmlns:a16="http://schemas.microsoft.com/office/drawing/2014/main" val="10000"/>
                    </a:ext>
                  </a:extLst>
                </a:tr>
                <a:tr h="455842">
                  <a:tc>
                    <a:txBody>
                      <a:bodyPr/>
                      <a:lstStyle/>
                      <a:p>
                        <a:r>
                          <a:rPr lang="en-US" sz="1200" dirty="0"/>
                          <a:t>Bob</a:t>
                        </a:r>
                      </a:p>
                    </a:txBody>
                    <a:tcPr anchor="ctr"/>
                  </a:tc>
                  <a:tc>
                    <a:txBody>
                      <a:bodyPr/>
                      <a:lstStyle/>
                      <a:p>
                        <a:r>
                          <a:rPr lang="en-US" sz="1200" dirty="0"/>
                          <a:t>James</a:t>
                        </a:r>
                      </a:p>
                    </a:txBody>
                    <a:tcPr anchor="ctr"/>
                  </a:tc>
                  <a:extLst>
                    <a:ext uri="{0D108BD9-81ED-4DB2-BD59-A6C34878D82A}">
                      <a16:rowId xmlns:a16="http://schemas.microsoft.com/office/drawing/2014/main" val="10001"/>
                    </a:ext>
                  </a:extLst>
                </a:tr>
                <a:tr h="455842">
                  <a:tc>
                    <a:txBody>
                      <a:bodyPr/>
                      <a:lstStyle/>
                      <a:p>
                        <a:r>
                          <a:rPr lang="en-US" sz="1200" dirty="0"/>
                          <a:t>Alice</a:t>
                        </a:r>
                      </a:p>
                    </a:txBody>
                    <a:tcPr anchor="ctr"/>
                  </a:tc>
                  <a:tc>
                    <a:txBody>
                      <a:bodyPr/>
                      <a:lstStyle/>
                      <a:p>
                        <a:r>
                          <a:rPr lang="en-US" sz="1200" dirty="0"/>
                          <a:t>James</a:t>
                        </a:r>
                      </a:p>
                    </a:txBody>
                    <a:tcPr anchor="ctr"/>
                  </a:tc>
                  <a:extLst>
                    <a:ext uri="{0D108BD9-81ED-4DB2-BD59-A6C34878D82A}">
                      <a16:rowId xmlns:a16="http://schemas.microsoft.com/office/drawing/2014/main" val="10002"/>
                    </a:ext>
                  </a:extLst>
                </a:tr>
                <a:tr h="455842">
                  <a:tc>
                    <a:txBody>
                      <a:bodyPr/>
                      <a:lstStyle/>
                      <a:p>
                        <a:r>
                          <a:rPr lang="en-US" sz="1200" dirty="0"/>
                          <a:t>Alice</a:t>
                        </a:r>
                      </a:p>
                    </a:txBody>
                    <a:tcPr anchor="ctr"/>
                  </a:tc>
                  <a:tc>
                    <a:txBody>
                      <a:bodyPr/>
                      <a:lstStyle/>
                      <a:p>
                        <a:r>
                          <a:rPr lang="en-US" sz="1200" dirty="0"/>
                          <a:t>Sarah</a:t>
                        </a:r>
                      </a:p>
                    </a:txBody>
                    <a:tcPr anchor="ctr"/>
                  </a:tc>
                  <a:extLst>
                    <a:ext uri="{0D108BD9-81ED-4DB2-BD59-A6C34878D82A}">
                      <a16:rowId xmlns:a16="http://schemas.microsoft.com/office/drawing/2014/main" val="10003"/>
                    </a:ext>
                  </a:extLst>
                </a:tr>
                <a:tr h="455842">
                  <a:tc>
                    <a:txBody>
                      <a:bodyPr/>
                      <a:lstStyle/>
                      <a:p>
                        <a:r>
                          <a:rPr lang="en-US" sz="1200" dirty="0"/>
                          <a:t>Alice</a:t>
                        </a:r>
                      </a:p>
                    </a:txBody>
                    <a:tcPr anchor="ctr"/>
                  </a:tc>
                  <a:tc>
                    <a:txBody>
                      <a:bodyPr/>
                      <a:lstStyle/>
                      <a:p>
                        <a:r>
                          <a:rPr lang="en-US" sz="1200" dirty="0"/>
                          <a:t>Terrence</a:t>
                        </a:r>
                      </a:p>
                    </a:txBody>
                    <a:tcPr anchor="ctr"/>
                  </a:tc>
                  <a:extLst>
                    <a:ext uri="{0D108BD9-81ED-4DB2-BD59-A6C34878D82A}">
                      <a16:rowId xmlns:a16="http://schemas.microsoft.com/office/drawing/2014/main" val="10004"/>
                    </a:ext>
                  </a:extLst>
                </a:tr>
              </a:tbl>
            </a:graphicData>
          </a:graphic>
        </p:graphicFrame>
        <p:pic>
          <p:nvPicPr>
            <p:cNvPr id="29" name="Picture 28" descr="Tab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57" y="1417691"/>
              <a:ext cx="528957" cy="528957"/>
            </a:xfrm>
            <a:prstGeom prst="rect">
              <a:avLst/>
            </a:prstGeom>
          </p:spPr>
        </p:pic>
        <p:sp>
          <p:nvSpPr>
            <p:cNvPr id="30" name="TextBox 29"/>
            <p:cNvSpPr txBox="1"/>
            <p:nvPr/>
          </p:nvSpPr>
          <p:spPr>
            <a:xfrm>
              <a:off x="1097363" y="1557385"/>
              <a:ext cx="1206772" cy="253916"/>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Friends table</a:t>
              </a:r>
            </a:p>
          </p:txBody>
        </p:sp>
      </p:grpSp>
      <p:grpSp>
        <p:nvGrpSpPr>
          <p:cNvPr id="38" name="Group 37"/>
          <p:cNvGrpSpPr/>
          <p:nvPr/>
        </p:nvGrpSpPr>
        <p:grpSpPr>
          <a:xfrm>
            <a:off x="6467407" y="2335509"/>
            <a:ext cx="5799317" cy="1610761"/>
            <a:chOff x="518622" y="1610426"/>
            <a:chExt cx="4349488" cy="1208071"/>
          </a:xfrm>
        </p:grpSpPr>
        <p:sp>
          <p:nvSpPr>
            <p:cNvPr id="31" name="Rectangle 30"/>
            <p:cNvSpPr/>
            <p:nvPr/>
          </p:nvSpPr>
          <p:spPr>
            <a:xfrm>
              <a:off x="518622" y="1981155"/>
              <a:ext cx="1744365" cy="343215"/>
            </a:xfrm>
            <a:prstGeom prst="rect">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2" name="Straight Arrow Connector 31"/>
            <p:cNvCxnSpPr/>
            <p:nvPr/>
          </p:nvCxnSpPr>
          <p:spPr>
            <a:xfrm flipH="1">
              <a:off x="2262988" y="2152762"/>
              <a:ext cx="366374" cy="0"/>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467921" y="1610426"/>
              <a:ext cx="2400189" cy="1208071"/>
            </a:xfrm>
            <a:prstGeom prst="rect">
              <a:avLst/>
            </a:prstGeom>
            <a:noFill/>
          </p:spPr>
          <p:txBody>
            <a:bodyPr wrap="square" rtlCol="0">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Composite primary key</a:t>
              </a:r>
            </a:p>
            <a:p>
              <a:r>
                <a:rPr lang="en-US" sz="1600" b="1" dirty="0">
                  <a:latin typeface="Amazon Ember" panose="020B0603020204020204" pitchFamily="34" charset="0"/>
                  <a:ea typeface="Amazon Ember" panose="020B0603020204020204" pitchFamily="34" charset="0"/>
                  <a:cs typeface="Amazon Ember" panose="020B0603020204020204" pitchFamily="34" charset="0"/>
                </a:rPr>
                <a:t>   Partition key = User</a:t>
              </a:r>
            </a:p>
            <a:p>
              <a:r>
                <a:rPr lang="en-US" sz="1600" b="1" dirty="0">
                  <a:latin typeface="Amazon Ember" panose="020B0603020204020204" pitchFamily="34" charset="0"/>
                  <a:ea typeface="Amazon Ember" panose="020B0603020204020204" pitchFamily="34" charset="0"/>
                  <a:cs typeface="Amazon Ember" panose="020B0603020204020204" pitchFamily="34" charset="0"/>
                </a:rPr>
                <a:t>   Sort key = Friend</a:t>
              </a:r>
            </a:p>
            <a:p>
              <a:pPr marL="1684825" indent="-1684825"/>
              <a:r>
                <a:rPr lang="en-US" sz="1600" b="1" dirty="0">
                  <a:latin typeface="Amazon Ember" panose="020B0603020204020204" pitchFamily="34" charset="0"/>
                  <a:ea typeface="Amazon Ember" panose="020B0603020204020204" pitchFamily="34" charset="0"/>
                  <a:cs typeface="Amazon Ember" panose="020B0603020204020204" pitchFamily="34" charset="0"/>
                </a:rPr>
                <a:t>   Partition + sort = unique primary key</a:t>
              </a:r>
            </a:p>
            <a:p>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9" name="Rectangle 38"/>
          <p:cNvSpPr/>
          <p:nvPr/>
        </p:nvSpPr>
        <p:spPr>
          <a:xfrm>
            <a:off x="6505210" y="3335019"/>
            <a:ext cx="2295660" cy="1790757"/>
          </a:xfrm>
          <a:prstGeom prst="rect">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Arrow Connector 39"/>
          <p:cNvCxnSpPr>
            <a:endCxn id="28" idx="2"/>
          </p:cNvCxnSpPr>
          <p:nvPr/>
        </p:nvCxnSpPr>
        <p:spPr>
          <a:xfrm flipH="1">
            <a:off x="7662559" y="4104662"/>
            <a:ext cx="1626811" cy="1021114"/>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9289370" y="3792639"/>
            <a:ext cx="1645920" cy="892360"/>
          </a:xfrm>
          <a:prstGeom prst="rect">
            <a:avLst/>
          </a:prstGeom>
          <a:noFill/>
        </p:spPr>
        <p:txBody>
          <a:bodyPr wrap="square" rtlCol="0">
            <a:spAutoFit/>
          </a:bodyPr>
          <a:lstStyle/>
          <a:p>
            <a:r>
              <a:rPr lang="en-US" sz="1733" b="1" dirty="0">
                <a:latin typeface="Amazon Ember" panose="020B0603020204020204" pitchFamily="34" charset="0"/>
                <a:ea typeface="Amazon Ember" panose="020B0603020204020204" pitchFamily="34" charset="0"/>
                <a:cs typeface="Amazon Ember" panose="020B0603020204020204" pitchFamily="34" charset="0"/>
              </a:rPr>
              <a:t>Query for Alice returns friends</a:t>
            </a:r>
          </a:p>
        </p:txBody>
      </p:sp>
    </p:spTree>
    <p:custDataLst>
      <p:tags r:id="rId1"/>
    </p:custDataLst>
    <p:extLst>
      <p:ext uri="{BB962C8B-B14F-4D97-AF65-F5344CB8AC3E}">
        <p14:creationId xmlns:p14="http://schemas.microsoft.com/office/powerpoint/2010/main" val="74510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Consistency</a:t>
            </a:r>
          </a:p>
        </p:txBody>
      </p:sp>
      <p:sp>
        <p:nvSpPr>
          <p:cNvPr id="3" name="Content Placeholder 2"/>
          <p:cNvSpPr>
            <a:spLocks noGrp="1"/>
          </p:cNvSpPr>
          <p:nvPr>
            <p:ph idx="1"/>
          </p:nvPr>
        </p:nvSpPr>
        <p:spPr>
          <a:xfrm>
            <a:off x="238538" y="1440305"/>
            <a:ext cx="11313381" cy="4913308"/>
          </a:xfrm>
        </p:spPr>
        <p:txBody>
          <a:bodyPr>
            <a:normAutofit/>
          </a:bodyPr>
          <a:lstStyle/>
          <a:p>
            <a:pPr marL="465138" lvl="1" indent="-465138">
              <a:lnSpc>
                <a:spcPct val="100000"/>
              </a:lnSpc>
              <a:spcBef>
                <a:spcPts val="2400"/>
              </a:spcBef>
              <a:spcAft>
                <a:spcPts val="400"/>
              </a:spcAft>
            </a:pPr>
            <a:r>
              <a:rPr lang="en-US" sz="2800" dirty="0" err="1"/>
              <a:t>DynamoDB</a:t>
            </a:r>
            <a:r>
              <a:rPr lang="en-US" sz="2800" dirty="0"/>
              <a:t> synchronously replicates data across three facilities within an AWS Region.</a:t>
            </a:r>
          </a:p>
          <a:p>
            <a:pPr marL="465138" lvl="1" indent="-465138">
              <a:lnSpc>
                <a:spcPct val="100000"/>
              </a:lnSpc>
              <a:spcBef>
                <a:spcPts val="2400"/>
              </a:spcBef>
              <a:spcAft>
                <a:spcPts val="400"/>
              </a:spcAft>
            </a:pPr>
            <a:r>
              <a:rPr lang="en-US" sz="2800" dirty="0"/>
              <a:t>You can specify, at the time of the read request, whether a read should be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eventually</a:t>
            </a:r>
            <a:r>
              <a:rPr lang="en-US" sz="2800" dirty="0">
                <a:solidFill>
                  <a:srgbClr val="0070C0"/>
                </a:solidFill>
              </a:rPr>
              <a:t> </a:t>
            </a:r>
            <a:r>
              <a:rPr lang="en-US" sz="2800" dirty="0"/>
              <a:t>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strongly</a:t>
            </a:r>
            <a:r>
              <a:rPr lang="en-US" sz="2800" dirty="0">
                <a:solidFill>
                  <a:srgbClr val="0070C0"/>
                </a:solidFill>
              </a:rPr>
              <a:t> </a:t>
            </a:r>
            <a:r>
              <a:rPr lang="en-US" sz="2800" dirty="0"/>
              <a:t>consistent.</a:t>
            </a:r>
          </a:p>
        </p:txBody>
      </p:sp>
    </p:spTree>
    <p:custDataLst>
      <p:tags r:id="rId1"/>
    </p:custDataLst>
    <p:extLst>
      <p:ext uri="{BB962C8B-B14F-4D97-AF65-F5344CB8AC3E}">
        <p14:creationId xmlns:p14="http://schemas.microsoft.com/office/powerpoint/2010/main" val="1478471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https://upload.wikimedia.org/wikipedia/commons/f/f5/Worldemptymap.pn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118144" y="1332744"/>
            <a:ext cx="9863491" cy="53273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Global Tables</a:t>
            </a:r>
          </a:p>
        </p:txBody>
      </p:sp>
      <p:sp>
        <p:nvSpPr>
          <p:cNvPr id="15" name="Rectangle 14"/>
          <p:cNvSpPr/>
          <p:nvPr/>
        </p:nvSpPr>
        <p:spPr>
          <a:xfrm>
            <a:off x="3720629" y="3630534"/>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us-east-1</a:t>
            </a: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grpSp>
        <p:nvGrpSpPr>
          <p:cNvPr id="6" name="Group 5"/>
          <p:cNvGrpSpPr/>
          <p:nvPr/>
        </p:nvGrpSpPr>
        <p:grpSpPr>
          <a:xfrm>
            <a:off x="5853275" y="2633320"/>
            <a:ext cx="837441" cy="837441"/>
            <a:chOff x="4319495" y="1562632"/>
            <a:chExt cx="628081" cy="628081"/>
          </a:xfrm>
        </p:grpSpPr>
        <p:sp>
          <p:nvSpPr>
            <p:cNvPr id="11" name="Oval 10"/>
            <p:cNvSpPr/>
            <p:nvPr/>
          </p:nvSpPr>
          <p:spPr>
            <a:xfrm>
              <a:off x="4319495" y="1562632"/>
              <a:ext cx="628081" cy="62808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8" name="Picture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6956" y="1712824"/>
              <a:ext cx="333158" cy="327696"/>
            </a:xfrm>
            <a:prstGeom prst="rect">
              <a:avLst/>
            </a:prstGeom>
          </p:spPr>
        </p:pic>
      </p:grpSp>
      <p:grpSp>
        <p:nvGrpSpPr>
          <p:cNvPr id="3" name="Group 2"/>
          <p:cNvGrpSpPr/>
          <p:nvPr/>
        </p:nvGrpSpPr>
        <p:grpSpPr>
          <a:xfrm>
            <a:off x="3489013" y="2825898"/>
            <a:ext cx="837441" cy="837441"/>
            <a:chOff x="4471895" y="1715032"/>
            <a:chExt cx="628081" cy="628081"/>
          </a:xfrm>
        </p:grpSpPr>
        <p:sp>
          <p:nvSpPr>
            <p:cNvPr id="89" name="Oval 88"/>
            <p:cNvSpPr/>
            <p:nvPr/>
          </p:nvSpPr>
          <p:spPr>
            <a:xfrm>
              <a:off x="4471895" y="1715032"/>
              <a:ext cx="628081" cy="628081"/>
            </a:xfrm>
            <a:prstGeom prst="ellipse">
              <a:avLst/>
            </a:prstGeom>
            <a:solidFill>
              <a:schemeClr val="accent2">
                <a:lumMod val="20000"/>
                <a:lumOff val="80000"/>
                <a:alpha val="6300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0" name="Picture 8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356" y="1865224"/>
              <a:ext cx="333158" cy="327696"/>
            </a:xfrm>
            <a:prstGeom prst="rect">
              <a:avLst/>
            </a:prstGeom>
            <a:ln>
              <a:noFill/>
            </a:ln>
          </p:spPr>
        </p:pic>
      </p:grpSp>
      <p:grpSp>
        <p:nvGrpSpPr>
          <p:cNvPr id="2" name="Group 1"/>
          <p:cNvGrpSpPr/>
          <p:nvPr/>
        </p:nvGrpSpPr>
        <p:grpSpPr>
          <a:xfrm>
            <a:off x="1923793" y="2932264"/>
            <a:ext cx="837441" cy="837441"/>
            <a:chOff x="740194" y="3422311"/>
            <a:chExt cx="628081" cy="628081"/>
          </a:xfrm>
        </p:grpSpPr>
        <p:sp>
          <p:nvSpPr>
            <p:cNvPr id="91" name="Oval 90"/>
            <p:cNvSpPr/>
            <p:nvPr/>
          </p:nvSpPr>
          <p:spPr>
            <a:xfrm>
              <a:off x="740194" y="3422311"/>
              <a:ext cx="628081" cy="62808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1" name="Picture 1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55" y="3572503"/>
              <a:ext cx="333158" cy="327696"/>
            </a:xfrm>
            <a:prstGeom prst="rect">
              <a:avLst/>
            </a:prstGeom>
          </p:spPr>
        </p:pic>
      </p:grpSp>
      <p:sp>
        <p:nvSpPr>
          <p:cNvPr id="102" name="Rectangle 101"/>
          <p:cNvSpPr/>
          <p:nvPr/>
        </p:nvSpPr>
        <p:spPr>
          <a:xfrm>
            <a:off x="670405" y="3601943"/>
            <a:ext cx="1636479" cy="317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us-west-2</a:t>
            </a:r>
          </a:p>
        </p:txBody>
      </p:sp>
      <p:sp>
        <p:nvSpPr>
          <p:cNvPr id="110" name="Rectangle 109"/>
          <p:cNvSpPr/>
          <p:nvPr/>
        </p:nvSpPr>
        <p:spPr>
          <a:xfrm>
            <a:off x="5453754" y="3577809"/>
            <a:ext cx="1636479" cy="317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eu-central-1</a:t>
            </a:r>
          </a:p>
        </p:txBody>
      </p:sp>
      <p:cxnSp>
        <p:nvCxnSpPr>
          <p:cNvPr id="37" name="Straight Arrow Connector 36"/>
          <p:cNvCxnSpPr>
            <a:stCxn id="89" idx="0"/>
          </p:cNvCxnSpPr>
          <p:nvPr/>
        </p:nvCxnSpPr>
        <p:spPr>
          <a:xfrm flipV="1">
            <a:off x="3907734" y="2114073"/>
            <a:ext cx="882756" cy="711825"/>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91" idx="7"/>
          </p:cNvCxnSpPr>
          <p:nvPr/>
        </p:nvCxnSpPr>
        <p:spPr>
          <a:xfrm flipV="1">
            <a:off x="2638594" y="1934441"/>
            <a:ext cx="1955281" cy="1120463"/>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grpSp>
        <p:nvGrpSpPr>
          <p:cNvPr id="127" name="Group 126"/>
          <p:cNvGrpSpPr/>
          <p:nvPr/>
        </p:nvGrpSpPr>
        <p:grpSpPr>
          <a:xfrm>
            <a:off x="4684069" y="1400132"/>
            <a:ext cx="837441" cy="837441"/>
            <a:chOff x="4471895" y="1715032"/>
            <a:chExt cx="628081" cy="628081"/>
          </a:xfrm>
        </p:grpSpPr>
        <p:sp>
          <p:nvSpPr>
            <p:cNvPr id="131" name="Oval 130"/>
            <p:cNvSpPr/>
            <p:nvPr/>
          </p:nvSpPr>
          <p:spPr>
            <a:xfrm>
              <a:off x="4471895" y="1715032"/>
              <a:ext cx="628081" cy="628081"/>
            </a:xfrm>
            <a:prstGeom prst="ellipse">
              <a:avLst/>
            </a:prstGeom>
            <a:solidFill>
              <a:schemeClr val="accent4">
                <a:lumMod val="40000"/>
                <a:lumOff val="60000"/>
                <a:alpha val="63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356" y="1865224"/>
              <a:ext cx="333158" cy="327696"/>
            </a:xfrm>
            <a:prstGeom prst="rect">
              <a:avLst/>
            </a:prstGeom>
            <a:ln>
              <a:solidFill>
                <a:schemeClr val="accent6"/>
              </a:solidFill>
            </a:ln>
          </p:spPr>
        </p:pic>
      </p:grpSp>
      <p:sp>
        <p:nvSpPr>
          <p:cNvPr id="134" name="Rectangle 133"/>
          <p:cNvSpPr/>
          <p:nvPr/>
        </p:nvSpPr>
        <p:spPr>
          <a:xfrm>
            <a:off x="5299403" y="1252349"/>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Global table</a:t>
            </a:r>
          </a:p>
        </p:txBody>
      </p:sp>
      <p:cxnSp>
        <p:nvCxnSpPr>
          <p:cNvPr id="137" name="Straight Arrow Connector 136"/>
          <p:cNvCxnSpPr/>
          <p:nvPr/>
        </p:nvCxnSpPr>
        <p:spPr>
          <a:xfrm flipH="1" flipV="1">
            <a:off x="5557195" y="2085131"/>
            <a:ext cx="560448" cy="548190"/>
          </a:xfrm>
          <a:prstGeom prst="straightConnector1">
            <a:avLst/>
          </a:prstGeom>
          <a:ln w="381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37500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79" y="2606041"/>
            <a:ext cx="10617928" cy="1816100"/>
          </a:xfrm>
        </p:spPr>
        <p:txBody>
          <a:bodyPr>
            <a:noAutofit/>
          </a:bodyPr>
          <a:lstStyle/>
          <a:p>
            <a:r>
              <a:rPr lang="en-US" sz="4800" dirty="0"/>
              <a:t>Part 1: Storing Web-Accessible Content with Amazon S3</a:t>
            </a:r>
          </a:p>
        </p:txBody>
      </p:sp>
    </p:spTree>
    <p:custDataLst>
      <p:tags r:id="rId1"/>
    </p:custDataLst>
    <p:extLst>
      <p:ext uri="{BB962C8B-B14F-4D97-AF65-F5344CB8AC3E}">
        <p14:creationId xmlns:p14="http://schemas.microsoft.com/office/powerpoint/2010/main" val="566408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39186513"/>
              </p:ext>
            </p:extLst>
          </p:nvPr>
        </p:nvGraphicFramePr>
        <p:xfrm>
          <a:off x="624698" y="2015772"/>
          <a:ext cx="4021349" cy="2472714"/>
        </p:xfrm>
        <a:graphic>
          <a:graphicData uri="http://schemas.openxmlformats.org/drawingml/2006/table">
            <a:tbl>
              <a:tblPr firstRow="1" bandRow="1">
                <a:effectLst/>
                <a:tableStyleId>{69012ECD-51FC-41F1-AA8D-1B2483CD663E}</a:tableStyleId>
              </a:tblPr>
              <a:tblGrid>
                <a:gridCol w="1355820">
                  <a:extLst>
                    <a:ext uri="{9D8B030D-6E8A-4147-A177-3AD203B41FA5}">
                      <a16:colId xmlns:a16="http://schemas.microsoft.com/office/drawing/2014/main" val="20000"/>
                    </a:ext>
                  </a:extLst>
                </a:gridCol>
                <a:gridCol w="1226401">
                  <a:extLst>
                    <a:ext uri="{9D8B030D-6E8A-4147-A177-3AD203B41FA5}">
                      <a16:colId xmlns:a16="http://schemas.microsoft.com/office/drawing/2014/main" val="20001"/>
                    </a:ext>
                  </a:extLst>
                </a:gridCol>
                <a:gridCol w="1439128">
                  <a:extLst>
                    <a:ext uri="{9D8B030D-6E8A-4147-A177-3AD203B41FA5}">
                      <a16:colId xmlns:a16="http://schemas.microsoft.com/office/drawing/2014/main" val="20002"/>
                    </a:ext>
                  </a:extLst>
                </a:gridCol>
              </a:tblGrid>
              <a:tr h="412119">
                <a:tc>
                  <a:txBody>
                    <a:bodyPr/>
                    <a:lstStyle/>
                    <a:p>
                      <a:r>
                        <a:rPr lang="en-US" sz="1900" b="0" i="0" baseline="0" dirty="0">
                          <a:latin typeface="Amazon Ember Light" charset="0"/>
                          <a:ea typeface="Amazon Ember Light" charset="0"/>
                          <a:cs typeface="Amazon Ember Light" charset="0"/>
                        </a:rPr>
                        <a:t>user</a:t>
                      </a:r>
                      <a:endParaRPr lang="en-US" sz="19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900" b="0" i="0" dirty="0">
                          <a:latin typeface="Amazon Ember Light" charset="0"/>
                          <a:ea typeface="Amazon Ember Light" charset="0"/>
                          <a:cs typeface="Amazon Ember Light" charset="0"/>
                        </a:rPr>
                        <a:t>noteID</a:t>
                      </a:r>
                      <a:endParaRPr lang="en-US" sz="13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900" b="0" i="0" dirty="0">
                          <a:latin typeface="Amazon Ember Light" charset="0"/>
                          <a:ea typeface="Amazon Ember Light" charset="0"/>
                          <a:cs typeface="Amazon Ember Light" charset="0"/>
                        </a:rPr>
                        <a:t>note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12119">
                <a:tc>
                  <a:txBody>
                    <a:bodyPr/>
                    <a:lstStyle/>
                    <a:p>
                      <a:r>
                        <a:rPr lang="en-US" sz="1500" b="1" i="0" dirty="0">
                          <a:solidFill>
                            <a:schemeClr val="tx1"/>
                          </a:solidFill>
                          <a:latin typeface="Amazon Ember Light" charset="0"/>
                          <a:ea typeface="Amazon Ember Light" charset="0"/>
                          <a:cs typeface="Amazon Ember Light" charset="0"/>
                        </a:rPr>
                        <a:t>AAA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i="0" dirty="0">
                          <a:solidFill>
                            <a:schemeClr val="tx1"/>
                          </a:solidFill>
                          <a:latin typeface="Amazon Ember Light" charset="0"/>
                          <a:ea typeface="Amazon Ember Light" charset="0"/>
                          <a:cs typeface="Amazon Ember Light" charset="0"/>
                        </a:rPr>
                        <a:t>123A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i="0" dirty="0">
                          <a:solidFill>
                            <a:schemeClr val="tx1"/>
                          </a:solidFill>
                          <a:latin typeface="Amazon Ember Light" charset="0"/>
                          <a:ea typeface="Amazon Ember Light" charset="0"/>
                          <a:cs typeface="Amazon Ember Light" charset="0"/>
                        </a:rPr>
                        <a:t>Buy coffee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119">
                <a:tc>
                  <a:txBody>
                    <a:bodyPr/>
                    <a:lstStyle/>
                    <a:p>
                      <a:r>
                        <a:rPr lang="en-US" sz="15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AAA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45B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Buy milk</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2119">
                <a:tc>
                  <a:txBody>
                    <a:bodyPr/>
                    <a:lstStyle/>
                    <a:p>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2119">
                <a:tc>
                  <a:txBody>
                    <a:bodyPr/>
                    <a:lstStyle/>
                    <a:p>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2119">
                <a:tc>
                  <a:txBody>
                    <a:bodyPr/>
                    <a:lstStyle/>
                    <a:p>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67079079"/>
              </p:ext>
            </p:extLst>
          </p:nvPr>
        </p:nvGraphicFramePr>
        <p:xfrm>
          <a:off x="8485940" y="2006697"/>
          <a:ext cx="2751348" cy="1541896"/>
        </p:xfrm>
        <a:graphic>
          <a:graphicData uri="http://schemas.openxmlformats.org/drawingml/2006/table">
            <a:tbl>
              <a:tblPr firstRow="1" bandRow="1">
                <a:effectLst/>
                <a:tableStyleId>{69012ECD-51FC-41F1-AA8D-1B2483CD663E}</a:tableStyleId>
              </a:tblPr>
              <a:tblGrid>
                <a:gridCol w="927632">
                  <a:extLst>
                    <a:ext uri="{9D8B030D-6E8A-4147-A177-3AD203B41FA5}">
                      <a16:colId xmlns:a16="http://schemas.microsoft.com/office/drawing/2014/main" val="20000"/>
                    </a:ext>
                  </a:extLst>
                </a:gridCol>
                <a:gridCol w="839085">
                  <a:extLst>
                    <a:ext uri="{9D8B030D-6E8A-4147-A177-3AD203B41FA5}">
                      <a16:colId xmlns:a16="http://schemas.microsoft.com/office/drawing/2014/main" val="20001"/>
                    </a:ext>
                  </a:extLst>
                </a:gridCol>
                <a:gridCol w="984631">
                  <a:extLst>
                    <a:ext uri="{9D8B030D-6E8A-4147-A177-3AD203B41FA5}">
                      <a16:colId xmlns:a16="http://schemas.microsoft.com/office/drawing/2014/main" val="20002"/>
                    </a:ext>
                  </a:extLst>
                </a:gridCol>
              </a:tblGrid>
              <a:tr h="286616">
                <a:tc>
                  <a:txBody>
                    <a:bodyPr/>
                    <a:lstStyle/>
                    <a:p>
                      <a:r>
                        <a:rPr lang="en-US" sz="1300" b="0" i="0" baseline="0" dirty="0">
                          <a:latin typeface="Amazon Ember Light" charset="0"/>
                          <a:ea typeface="Amazon Ember Light" charset="0"/>
                          <a:cs typeface="Amazon Ember Light" charset="0"/>
                        </a:rPr>
                        <a:t>user</a:t>
                      </a:r>
                      <a:endParaRPr lang="en-US" sz="13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300" b="0" i="0" dirty="0">
                          <a:latin typeface="Amazon Ember Light" charset="0"/>
                          <a:ea typeface="Amazon Ember Light" charset="0"/>
                          <a:cs typeface="Amazon Ember Light" charset="0"/>
                        </a:rPr>
                        <a:t>noteID</a:t>
                      </a:r>
                      <a:endParaRPr lang="en-US" sz="9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300" b="0" i="0" dirty="0">
                          <a:latin typeface="Amazon Ember Light" charset="0"/>
                          <a:ea typeface="Amazon Ember Light" charset="0"/>
                          <a:cs typeface="Amazon Ember Light" charset="0"/>
                        </a:rPr>
                        <a:t>note</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45976">
                <a:tc>
                  <a:txBody>
                    <a:bodyPr/>
                    <a:lstStyle/>
                    <a:p>
                      <a:r>
                        <a:rPr lang="en-US" sz="1100" b="1" i="0" dirty="0">
                          <a:solidFill>
                            <a:schemeClr val="tx1"/>
                          </a:solidFill>
                          <a:latin typeface="Amazon Ember Light" charset="0"/>
                          <a:ea typeface="Amazon Ember Light" charset="0"/>
                          <a:cs typeface="Amazon Ember Light"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tx1"/>
                          </a:solidFill>
                          <a:latin typeface="Amazon Ember Light" charset="0"/>
                          <a:ea typeface="Amazon Ember Light" charset="0"/>
                          <a:cs typeface="Amazon Ember Light" charset="0"/>
                        </a:rPr>
                        <a:t>123A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tx1"/>
                          </a:solidFill>
                          <a:latin typeface="Amazon Ember Light" charset="0"/>
                          <a:ea typeface="Amazon Ember Light" charset="0"/>
                          <a:cs typeface="Amazon Ember Light" charset="0"/>
                        </a:rPr>
                        <a:t>Buy coffee</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976">
                <a:tc>
                  <a:txBody>
                    <a:bodyPr/>
                    <a:lstStyle/>
                    <a:p>
                      <a:r>
                        <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45B</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Buy </a:t>
                      </a:r>
                      <a:r>
                        <a:rPr lang="en-US" sz="1100" b="1" i="0" baseline="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milk</a:t>
                      </a:r>
                      <a:endPar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40829345"/>
              </p:ext>
            </p:extLst>
          </p:nvPr>
        </p:nvGraphicFramePr>
        <p:xfrm>
          <a:off x="8485940" y="4345733"/>
          <a:ext cx="2751348" cy="1541896"/>
        </p:xfrm>
        <a:graphic>
          <a:graphicData uri="http://schemas.openxmlformats.org/drawingml/2006/table">
            <a:tbl>
              <a:tblPr firstRow="1" bandRow="1">
                <a:effectLst/>
                <a:tableStyleId>{69012ECD-51FC-41F1-AA8D-1B2483CD663E}</a:tableStyleId>
              </a:tblPr>
              <a:tblGrid>
                <a:gridCol w="927632">
                  <a:extLst>
                    <a:ext uri="{9D8B030D-6E8A-4147-A177-3AD203B41FA5}">
                      <a16:colId xmlns:a16="http://schemas.microsoft.com/office/drawing/2014/main" val="20000"/>
                    </a:ext>
                  </a:extLst>
                </a:gridCol>
                <a:gridCol w="839085">
                  <a:extLst>
                    <a:ext uri="{9D8B030D-6E8A-4147-A177-3AD203B41FA5}">
                      <a16:colId xmlns:a16="http://schemas.microsoft.com/office/drawing/2014/main" val="20001"/>
                    </a:ext>
                  </a:extLst>
                </a:gridCol>
                <a:gridCol w="984631">
                  <a:extLst>
                    <a:ext uri="{9D8B030D-6E8A-4147-A177-3AD203B41FA5}">
                      <a16:colId xmlns:a16="http://schemas.microsoft.com/office/drawing/2014/main" val="20002"/>
                    </a:ext>
                  </a:extLst>
                </a:gridCol>
              </a:tblGrid>
              <a:tr h="286616">
                <a:tc>
                  <a:txBody>
                    <a:bodyPr/>
                    <a:lstStyle/>
                    <a:p>
                      <a:r>
                        <a:rPr lang="en-US" sz="1300" b="0" i="0" baseline="0" dirty="0">
                          <a:latin typeface="Amazon Ember Light" charset="0"/>
                          <a:ea typeface="Amazon Ember Light" charset="0"/>
                          <a:cs typeface="Amazon Ember Light" charset="0"/>
                        </a:rPr>
                        <a:t>user</a:t>
                      </a:r>
                      <a:endParaRPr lang="en-US" sz="13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300" b="0" i="0" dirty="0">
                          <a:latin typeface="Amazon Ember Light" charset="0"/>
                          <a:ea typeface="Amazon Ember Light" charset="0"/>
                          <a:cs typeface="Amazon Ember Light" charset="0"/>
                        </a:rPr>
                        <a:t>noteID</a:t>
                      </a:r>
                      <a:endParaRPr lang="en-US" sz="9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300" b="0" i="0" dirty="0">
                          <a:latin typeface="Amazon Ember Light" charset="0"/>
                          <a:ea typeface="Amazon Ember Light" charset="0"/>
                          <a:cs typeface="Amazon Ember Light" charset="0"/>
                        </a:rPr>
                        <a:t>note</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45976">
                <a:tc>
                  <a:txBody>
                    <a:bodyPr/>
                    <a:lstStyle/>
                    <a:p>
                      <a:r>
                        <a:rPr lang="en-US" sz="1100" b="1" i="0" dirty="0">
                          <a:solidFill>
                            <a:schemeClr val="tx1"/>
                          </a:solidFill>
                          <a:latin typeface="Amazon Ember Light" charset="0"/>
                          <a:ea typeface="Amazon Ember Light" charset="0"/>
                          <a:cs typeface="Amazon Ember Light"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tx1"/>
                          </a:solidFill>
                          <a:latin typeface="Amazon Ember Light" charset="0"/>
                          <a:ea typeface="Amazon Ember Light" charset="0"/>
                          <a:cs typeface="Amazon Ember Light" charset="0"/>
                        </a:rPr>
                        <a:t>123A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tx1"/>
                          </a:solidFill>
                          <a:latin typeface="Amazon Ember Light" charset="0"/>
                          <a:ea typeface="Amazon Ember Light" charset="0"/>
                          <a:cs typeface="Amazon Ember Light" charset="0"/>
                        </a:rPr>
                        <a:t>Buy coffee</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976">
                <a:tc>
                  <a:txBody>
                    <a:bodyPr/>
                    <a:lstStyle/>
                    <a:p>
                      <a:r>
                        <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45B</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i="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Buy milk</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p:cNvSpPr txBox="1"/>
          <p:nvPr/>
        </p:nvSpPr>
        <p:spPr>
          <a:xfrm>
            <a:off x="2043703" y="4488485"/>
            <a:ext cx="1183336" cy="666977"/>
          </a:xfrm>
          <a:prstGeom prst="rect">
            <a:avLst/>
          </a:prstGeom>
          <a:noFill/>
        </p:spPr>
        <p:txBody>
          <a:bodyPr wrap="none" rtlCol="0">
            <a:spAutoFit/>
          </a:bodyPr>
          <a:lstStyle/>
          <a:p>
            <a:pPr algn="ctr"/>
            <a:r>
              <a:rPr lang="en-US" sz="1867" dirty="0">
                <a:latin typeface="Amazon Ember Light" charset="0"/>
                <a:ea typeface="Amazon Ember Light" charset="0"/>
                <a:cs typeface="Amazon Ember Light" charset="0"/>
              </a:rPr>
              <a:t>Replica</a:t>
            </a:r>
          </a:p>
          <a:p>
            <a:pPr algn="ctr"/>
            <a:r>
              <a:rPr lang="en-US" sz="1867" dirty="0">
                <a:latin typeface="Amazon Ember Light" charset="0"/>
                <a:ea typeface="Amazon Ember Light" charset="0"/>
                <a:cs typeface="Amazon Ember Light" charset="0"/>
              </a:rPr>
              <a:t>us-east-1</a:t>
            </a:r>
          </a:p>
        </p:txBody>
      </p:sp>
      <p:sp>
        <p:nvSpPr>
          <p:cNvPr id="9" name="TextBox 8"/>
          <p:cNvSpPr txBox="1"/>
          <p:nvPr/>
        </p:nvSpPr>
        <p:spPr>
          <a:xfrm>
            <a:off x="9249903" y="5862230"/>
            <a:ext cx="1223412" cy="666977"/>
          </a:xfrm>
          <a:prstGeom prst="rect">
            <a:avLst/>
          </a:prstGeom>
          <a:noFill/>
        </p:spPr>
        <p:txBody>
          <a:bodyPr wrap="none" rtlCol="0">
            <a:spAutoFit/>
          </a:bodyPr>
          <a:lstStyle/>
          <a:p>
            <a:pPr algn="ctr"/>
            <a:r>
              <a:rPr lang="en-US" sz="1867" dirty="0">
                <a:latin typeface="Amazon Ember Light" charset="0"/>
                <a:ea typeface="Amazon Ember Light" charset="0"/>
                <a:cs typeface="Amazon Ember Light" charset="0"/>
              </a:rPr>
              <a:t>Replica</a:t>
            </a:r>
          </a:p>
          <a:p>
            <a:pPr algn="ctr"/>
            <a:r>
              <a:rPr lang="en-US" sz="1867" dirty="0">
                <a:latin typeface="Amazon Ember Light" charset="0"/>
                <a:ea typeface="Amazon Ember Light" charset="0"/>
                <a:cs typeface="Amazon Ember Light" charset="0"/>
              </a:rPr>
              <a:t>us-west-2</a:t>
            </a:r>
          </a:p>
        </p:txBody>
      </p:sp>
      <p:sp>
        <p:nvSpPr>
          <p:cNvPr id="10" name="TextBox 9"/>
          <p:cNvSpPr txBox="1"/>
          <p:nvPr/>
        </p:nvSpPr>
        <p:spPr>
          <a:xfrm>
            <a:off x="9120863" y="3508917"/>
            <a:ext cx="1481496" cy="666977"/>
          </a:xfrm>
          <a:prstGeom prst="rect">
            <a:avLst/>
          </a:prstGeom>
          <a:noFill/>
        </p:spPr>
        <p:txBody>
          <a:bodyPr wrap="none" rtlCol="0">
            <a:spAutoFit/>
          </a:bodyPr>
          <a:lstStyle/>
          <a:p>
            <a:pPr algn="ctr"/>
            <a:r>
              <a:rPr lang="en-US" sz="1867" dirty="0">
                <a:latin typeface="Amazon Ember Light" charset="0"/>
                <a:ea typeface="Amazon Ember Light" charset="0"/>
                <a:cs typeface="Amazon Ember Light" charset="0"/>
              </a:rPr>
              <a:t>Replica</a:t>
            </a:r>
          </a:p>
          <a:p>
            <a:pPr algn="ctr"/>
            <a:r>
              <a:rPr lang="en-US" sz="1867" dirty="0">
                <a:latin typeface="Amazon Ember Light" charset="0"/>
                <a:ea typeface="Amazon Ember Light" charset="0"/>
                <a:cs typeface="Amazon Ember Light" charset="0"/>
              </a:rPr>
              <a:t>eu-central-1</a:t>
            </a:r>
          </a:p>
        </p:txBody>
      </p:sp>
      <p:graphicFrame>
        <p:nvGraphicFramePr>
          <p:cNvPr id="11" name="Table 10"/>
          <p:cNvGraphicFramePr>
            <a:graphicFrameLocks noGrp="1"/>
          </p:cNvGraphicFramePr>
          <p:nvPr>
            <p:extLst>
              <p:ext uri="{D42A27DB-BD31-4B8C-83A1-F6EECF244321}">
                <p14:modId xmlns:p14="http://schemas.microsoft.com/office/powerpoint/2010/main" val="34008567"/>
              </p:ext>
            </p:extLst>
          </p:nvPr>
        </p:nvGraphicFramePr>
        <p:xfrm>
          <a:off x="5456206" y="1980153"/>
          <a:ext cx="1976692" cy="350520"/>
        </p:xfrm>
        <a:graphic>
          <a:graphicData uri="http://schemas.openxmlformats.org/drawingml/2006/table">
            <a:tbl>
              <a:tblPr firstRow="1" bandRow="1">
                <a:effectLst/>
                <a:tableStyleId>{69012ECD-51FC-41F1-AA8D-1B2483CD663E}</a:tableStyleId>
              </a:tblPr>
              <a:tblGrid>
                <a:gridCol w="490807">
                  <a:extLst>
                    <a:ext uri="{9D8B030D-6E8A-4147-A177-3AD203B41FA5}">
                      <a16:colId xmlns:a16="http://schemas.microsoft.com/office/drawing/2014/main" val="20000"/>
                    </a:ext>
                  </a:extLst>
                </a:gridCol>
                <a:gridCol w="443957">
                  <a:extLst>
                    <a:ext uri="{9D8B030D-6E8A-4147-A177-3AD203B41FA5}">
                      <a16:colId xmlns:a16="http://schemas.microsoft.com/office/drawing/2014/main" val="20001"/>
                    </a:ext>
                  </a:extLst>
                </a:gridCol>
                <a:gridCol w="520964">
                  <a:extLst>
                    <a:ext uri="{9D8B030D-6E8A-4147-A177-3AD203B41FA5}">
                      <a16:colId xmlns:a16="http://schemas.microsoft.com/office/drawing/2014/main" val="20002"/>
                    </a:ext>
                  </a:extLst>
                </a:gridCol>
                <a:gridCol w="520964">
                  <a:extLst>
                    <a:ext uri="{9D8B030D-6E8A-4147-A177-3AD203B41FA5}">
                      <a16:colId xmlns:a16="http://schemas.microsoft.com/office/drawing/2014/main" val="20003"/>
                    </a:ext>
                  </a:extLst>
                </a:gridCol>
              </a:tblGrid>
              <a:tr h="345440">
                <a:tc>
                  <a:txBody>
                    <a:bodyPr/>
                    <a:lstStyle/>
                    <a:p>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2" name="TextBox 11"/>
          <p:cNvSpPr txBox="1"/>
          <p:nvPr/>
        </p:nvSpPr>
        <p:spPr>
          <a:xfrm>
            <a:off x="5292313" y="2335823"/>
            <a:ext cx="2246128" cy="379656"/>
          </a:xfrm>
          <a:prstGeom prst="rect">
            <a:avLst/>
          </a:prstGeom>
          <a:noFill/>
        </p:spPr>
        <p:txBody>
          <a:bodyPr wrap="none" rtlCol="0">
            <a:spAutoFit/>
          </a:bodyPr>
          <a:lstStyle/>
          <a:p>
            <a:r>
              <a:rPr lang="en-US" sz="1867" dirty="0">
                <a:latin typeface="Amazon Ember Light" charset="0"/>
                <a:ea typeface="Amazon Ember Light" charset="0"/>
                <a:cs typeface="Amazon Ember Light" charset="0"/>
              </a:rPr>
              <a:t>DynamoDB Stream</a:t>
            </a:r>
          </a:p>
        </p:txBody>
      </p:sp>
      <p:grpSp>
        <p:nvGrpSpPr>
          <p:cNvPr id="15" name="Group 14"/>
          <p:cNvGrpSpPr/>
          <p:nvPr/>
        </p:nvGrpSpPr>
        <p:grpSpPr>
          <a:xfrm>
            <a:off x="624697" y="1440479"/>
            <a:ext cx="406400" cy="406400"/>
            <a:chOff x="685800" y="1206500"/>
            <a:chExt cx="304800" cy="304800"/>
          </a:xfrm>
        </p:grpSpPr>
        <p:sp>
          <p:nvSpPr>
            <p:cNvPr id="13" name="Oval 12"/>
            <p:cNvSpPr/>
            <p:nvPr/>
          </p:nvSpPr>
          <p:spPr>
            <a:xfrm>
              <a:off x="685800" y="1206500"/>
              <a:ext cx="304800" cy="3048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14" name="TextBox 13"/>
            <p:cNvSpPr txBox="1"/>
            <p:nvPr/>
          </p:nvSpPr>
          <p:spPr>
            <a:xfrm>
              <a:off x="726270" y="1231942"/>
              <a:ext cx="228669" cy="253916"/>
            </a:xfrm>
            <a:prstGeom prst="rect">
              <a:avLst/>
            </a:prstGeom>
            <a:noFill/>
          </p:spPr>
          <p:txBody>
            <a:bodyPr wrap="none" rtlCol="0">
              <a:spAutoFit/>
            </a:bodyPr>
            <a:lstStyle/>
            <a:p>
              <a:r>
                <a:rPr lang="en-US" sz="1600" dirty="0">
                  <a:solidFill>
                    <a:schemeClr val="bg1"/>
                  </a:solidFill>
                  <a:latin typeface="Amazon Ember Light" charset="0"/>
                  <a:ea typeface="Amazon Ember Light" charset="0"/>
                  <a:cs typeface="Amazon Ember Light" charset="0"/>
                </a:rPr>
                <a:t>1</a:t>
              </a:r>
            </a:p>
          </p:txBody>
        </p:sp>
      </p:grpSp>
      <p:grpSp>
        <p:nvGrpSpPr>
          <p:cNvPr id="16" name="Group 15"/>
          <p:cNvGrpSpPr/>
          <p:nvPr/>
        </p:nvGrpSpPr>
        <p:grpSpPr>
          <a:xfrm>
            <a:off x="5456205" y="1459012"/>
            <a:ext cx="406400" cy="406400"/>
            <a:chOff x="685800" y="1206500"/>
            <a:chExt cx="304800" cy="304800"/>
          </a:xfrm>
        </p:grpSpPr>
        <p:sp>
          <p:nvSpPr>
            <p:cNvPr id="17" name="Oval 16"/>
            <p:cNvSpPr/>
            <p:nvPr/>
          </p:nvSpPr>
          <p:spPr>
            <a:xfrm>
              <a:off x="685800" y="1206500"/>
              <a:ext cx="304800" cy="3048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18" name="TextBox 17"/>
            <p:cNvSpPr txBox="1"/>
            <p:nvPr/>
          </p:nvSpPr>
          <p:spPr>
            <a:xfrm>
              <a:off x="726270" y="1231942"/>
              <a:ext cx="228669" cy="253916"/>
            </a:xfrm>
            <a:prstGeom prst="rect">
              <a:avLst/>
            </a:prstGeom>
            <a:noFill/>
          </p:spPr>
          <p:txBody>
            <a:bodyPr wrap="none" rtlCol="0">
              <a:spAutoFit/>
            </a:bodyPr>
            <a:lstStyle/>
            <a:p>
              <a:r>
                <a:rPr lang="en-US" sz="1600" dirty="0">
                  <a:solidFill>
                    <a:schemeClr val="bg1"/>
                  </a:solidFill>
                  <a:latin typeface="Amazon Ember Light" charset="0"/>
                  <a:ea typeface="Amazon Ember Light" charset="0"/>
                  <a:cs typeface="Amazon Ember Light" charset="0"/>
                </a:rPr>
                <a:t>2</a:t>
              </a:r>
            </a:p>
          </p:txBody>
        </p:sp>
      </p:grpSp>
      <p:grpSp>
        <p:nvGrpSpPr>
          <p:cNvPr id="19" name="Group 18"/>
          <p:cNvGrpSpPr/>
          <p:nvPr/>
        </p:nvGrpSpPr>
        <p:grpSpPr>
          <a:xfrm>
            <a:off x="8485939" y="1440479"/>
            <a:ext cx="406400" cy="406400"/>
            <a:chOff x="685800" y="1206500"/>
            <a:chExt cx="304800" cy="304800"/>
          </a:xfrm>
        </p:grpSpPr>
        <p:sp>
          <p:nvSpPr>
            <p:cNvPr id="20" name="Oval 19"/>
            <p:cNvSpPr/>
            <p:nvPr/>
          </p:nvSpPr>
          <p:spPr>
            <a:xfrm>
              <a:off x="685800" y="1206500"/>
              <a:ext cx="304800" cy="3048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21" name="TextBox 20"/>
            <p:cNvSpPr txBox="1"/>
            <p:nvPr/>
          </p:nvSpPr>
          <p:spPr>
            <a:xfrm>
              <a:off x="726270" y="1231942"/>
              <a:ext cx="228669" cy="253916"/>
            </a:xfrm>
            <a:prstGeom prst="rect">
              <a:avLst/>
            </a:prstGeom>
            <a:noFill/>
          </p:spPr>
          <p:txBody>
            <a:bodyPr wrap="none" rtlCol="0">
              <a:spAutoFit/>
            </a:bodyPr>
            <a:lstStyle/>
            <a:p>
              <a:r>
                <a:rPr lang="en-US" sz="1600" dirty="0">
                  <a:solidFill>
                    <a:schemeClr val="bg1"/>
                  </a:solidFill>
                  <a:latin typeface="Amazon Ember Light" charset="0"/>
                  <a:ea typeface="Amazon Ember Light" charset="0"/>
                  <a:cs typeface="Amazon Ember Light" charset="0"/>
                </a:rPr>
                <a:t>3</a:t>
              </a:r>
            </a:p>
          </p:txBody>
        </p:sp>
      </p:grpSp>
      <p:sp>
        <p:nvSpPr>
          <p:cNvPr id="25" name="Title 1"/>
          <p:cNvSpPr>
            <a:spLocks noGrp="1"/>
          </p:cNvSpPr>
          <p:nvPr>
            <p:ph type="title"/>
          </p:nvPr>
        </p:nvSpPr>
        <p:spPr>
          <a:xfrm>
            <a:off x="238539" y="263527"/>
            <a:ext cx="11115261" cy="779463"/>
          </a:xfrm>
        </p:spPr>
        <p:txBody>
          <a:bodyPr/>
          <a:lstStyle/>
          <a:p>
            <a:r>
              <a:rPr lang="en-US" dirty="0"/>
              <a:t>Global Tables</a:t>
            </a:r>
          </a:p>
        </p:txBody>
      </p:sp>
    </p:spTree>
    <p:custDataLst>
      <p:tags r:id="rId1"/>
    </p:custDataLst>
    <p:extLst>
      <p:ext uri="{BB962C8B-B14F-4D97-AF65-F5344CB8AC3E}">
        <p14:creationId xmlns:p14="http://schemas.microsoft.com/office/powerpoint/2010/main" val="3452418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151" y="2390701"/>
            <a:ext cx="1074465" cy="1056849"/>
          </a:xfrm>
          <a:prstGeom prst="rect">
            <a:avLst/>
          </a:prstGeom>
        </p:spPr>
      </p:pic>
      <p:sp>
        <p:nvSpPr>
          <p:cNvPr id="102" name="Rectangle 101"/>
          <p:cNvSpPr/>
          <p:nvPr/>
        </p:nvSpPr>
        <p:spPr>
          <a:xfrm>
            <a:off x="2170827" y="3390865"/>
            <a:ext cx="1636479" cy="8590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Strongly Consistent</a:t>
            </a:r>
          </a:p>
        </p:txBody>
      </p:sp>
      <p:sp>
        <p:nvSpPr>
          <p:cNvPr id="24" name="Rounded Rectangle 23"/>
          <p:cNvSpPr/>
          <p:nvPr/>
        </p:nvSpPr>
        <p:spPr>
          <a:xfrm>
            <a:off x="1904711" y="1975790"/>
            <a:ext cx="3742919" cy="370223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charset="0"/>
              <a:ea typeface="Amazon Ember Light" charset="0"/>
              <a:cs typeface="Amazon Ember Light" charset="0"/>
            </a:endParaRPr>
          </a:p>
        </p:txBody>
      </p:sp>
      <p:sp>
        <p:nvSpPr>
          <p:cNvPr id="25" name="TextBox 33"/>
          <p:cNvSpPr txBox="1">
            <a:spLocks noChangeArrowheads="1"/>
          </p:cNvSpPr>
          <p:nvPr/>
        </p:nvSpPr>
        <p:spPr bwMode="auto">
          <a:xfrm>
            <a:off x="2739002" y="5261128"/>
            <a:ext cx="2074333" cy="379656"/>
          </a:xfrm>
          <a:prstGeom prst="rect">
            <a:avLst/>
          </a:prstGeom>
          <a:noFill/>
          <a:ln w="9525">
            <a:noFill/>
            <a:miter lim="800000"/>
            <a:headEnd/>
            <a:tailEnd/>
          </a:ln>
        </p:spPr>
        <p:txBody>
          <a:bodyPr>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us-east-1</a:t>
            </a:r>
          </a:p>
        </p:txBody>
      </p:sp>
      <p:sp>
        <p:nvSpPr>
          <p:cNvPr id="26" name="Rounded Rectangle 25"/>
          <p:cNvSpPr/>
          <p:nvPr/>
        </p:nvSpPr>
        <p:spPr>
          <a:xfrm>
            <a:off x="6426532" y="1969262"/>
            <a:ext cx="3742919" cy="370223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Light" charset="0"/>
              <a:ea typeface="Amazon Ember Light" charset="0"/>
              <a:cs typeface="Amazon Ember Light" charset="0"/>
            </a:endParaRPr>
          </a:p>
        </p:txBody>
      </p:sp>
      <p:sp>
        <p:nvSpPr>
          <p:cNvPr id="27" name="TextBox 33"/>
          <p:cNvSpPr txBox="1">
            <a:spLocks noChangeArrowheads="1"/>
          </p:cNvSpPr>
          <p:nvPr/>
        </p:nvSpPr>
        <p:spPr bwMode="auto">
          <a:xfrm>
            <a:off x="7260824" y="5254600"/>
            <a:ext cx="2074333" cy="379656"/>
          </a:xfrm>
          <a:prstGeom prst="rect">
            <a:avLst/>
          </a:prstGeom>
          <a:noFill/>
          <a:ln w="9525">
            <a:noFill/>
            <a:miter lim="800000"/>
            <a:headEnd/>
            <a:tailEnd/>
          </a:ln>
        </p:spPr>
        <p:txBody>
          <a:bodyPr>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eu-central-1</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936" y="2388895"/>
            <a:ext cx="1074465" cy="1056849"/>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4583" y="3978123"/>
            <a:ext cx="1323169" cy="1323169"/>
          </a:xfrm>
          <a:prstGeom prst="rect">
            <a:avLst/>
          </a:prstGeom>
        </p:spPr>
      </p:pic>
      <p:cxnSp>
        <p:nvCxnSpPr>
          <p:cNvPr id="7" name="Straight Arrow Connector 6"/>
          <p:cNvCxnSpPr/>
          <p:nvPr/>
        </p:nvCxnSpPr>
        <p:spPr>
          <a:xfrm flipH="1">
            <a:off x="3683807" y="3485908"/>
            <a:ext cx="1" cy="532379"/>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270342" y="3047322"/>
            <a:ext cx="3412125" cy="1155345"/>
          </a:xfrm>
          <a:prstGeom prst="straightConnector1">
            <a:avLst/>
          </a:prstGeom>
          <a:ln w="38100">
            <a:solidFill>
              <a:srgbClr val="F6912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272103" y="3320937"/>
            <a:ext cx="1636479" cy="8590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69121"/>
                </a:solidFill>
                <a:latin typeface="Amazon Ember" panose="020B0603020204020204" pitchFamily="34" charset="0"/>
                <a:ea typeface="Amazon Ember" panose="020B0603020204020204" pitchFamily="34" charset="0"/>
                <a:cs typeface="Amazon Ember" panose="020B0603020204020204" pitchFamily="34" charset="0"/>
              </a:rPr>
              <a:t>Eventually Consistent</a:t>
            </a:r>
          </a:p>
        </p:txBody>
      </p:sp>
      <p:sp>
        <p:nvSpPr>
          <p:cNvPr id="17" name="Title 3"/>
          <p:cNvSpPr>
            <a:spLocks noGrp="1"/>
          </p:cNvSpPr>
          <p:nvPr>
            <p:ph type="title"/>
          </p:nvPr>
        </p:nvSpPr>
        <p:spPr>
          <a:xfrm>
            <a:off x="238539" y="263527"/>
            <a:ext cx="11115261" cy="779463"/>
          </a:xfrm>
        </p:spPr>
        <p:txBody>
          <a:bodyPr/>
          <a:lstStyle/>
          <a:p>
            <a:r>
              <a:rPr lang="en-US" dirty="0"/>
              <a:t>Global Tables</a:t>
            </a:r>
          </a:p>
        </p:txBody>
      </p:sp>
      <p:cxnSp>
        <p:nvCxnSpPr>
          <p:cNvPr id="14" name="Straight Arrow Connector 13"/>
          <p:cNvCxnSpPr/>
          <p:nvPr/>
        </p:nvCxnSpPr>
        <p:spPr>
          <a:xfrm flipH="1">
            <a:off x="3896613" y="3481133"/>
            <a:ext cx="1" cy="532379"/>
          </a:xfrm>
          <a:prstGeom prst="straightConnector1">
            <a:avLst/>
          </a:prstGeom>
          <a:ln w="38100">
            <a:solidFill>
              <a:srgbClr val="F69121"/>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873717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01179" y="3198322"/>
            <a:ext cx="1724955"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Write at </a:t>
            </a:r>
            <a:r>
              <a:rPr lang="en-US" sz="1867" b="1" dirty="0">
                <a:latin typeface="Amazon Ember" panose="020B0603020204020204" pitchFamily="34" charset="0"/>
                <a:ea typeface="Amazon Ember" panose="020B0603020204020204" pitchFamily="34" charset="0"/>
                <a:cs typeface="Amazon Ember" panose="020B0603020204020204" pitchFamily="34" charset="0"/>
              </a:rPr>
              <a:t>11:21:04 PM</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311" y="1999153"/>
            <a:ext cx="1928412" cy="189679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9645" y="4035702"/>
            <a:ext cx="1828800" cy="18288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578" y="4035702"/>
            <a:ext cx="1828800" cy="1828800"/>
          </a:xfrm>
          <a:prstGeom prst="rect">
            <a:avLst/>
          </a:prstGeom>
        </p:spPr>
      </p:pic>
      <p:sp>
        <p:nvSpPr>
          <p:cNvPr id="24" name="TextBox 23"/>
          <p:cNvSpPr txBox="1"/>
          <p:nvPr/>
        </p:nvSpPr>
        <p:spPr>
          <a:xfrm>
            <a:off x="2619605" y="3198322"/>
            <a:ext cx="1827715" cy="66697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Write at </a:t>
            </a:r>
            <a:r>
              <a:rPr lang="en-US" sz="1867" b="1" dirty="0">
                <a:latin typeface="Amazon Ember" panose="020B0603020204020204" pitchFamily="34" charset="0"/>
                <a:ea typeface="Amazon Ember" panose="020B0603020204020204" pitchFamily="34" charset="0"/>
                <a:cs typeface="Amazon Ember" panose="020B0603020204020204" pitchFamily="34" charset="0"/>
              </a:rPr>
              <a:t>11:21:03 PM</a:t>
            </a:r>
          </a:p>
        </p:txBody>
      </p:sp>
      <p:cxnSp>
        <p:nvCxnSpPr>
          <p:cNvPr id="26" name="Straight Arrow Connector 25"/>
          <p:cNvCxnSpPr/>
          <p:nvPr/>
        </p:nvCxnSpPr>
        <p:spPr>
          <a:xfrm flipH="1" flipV="1">
            <a:off x="6697722" y="3750205"/>
            <a:ext cx="881712" cy="449813"/>
          </a:xfrm>
          <a:prstGeom prst="straightConnector1">
            <a:avLst/>
          </a:prstGeom>
          <a:ln w="38100">
            <a:solidFill>
              <a:srgbClr val="F6912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910145" y="3750205"/>
            <a:ext cx="790291" cy="449812"/>
          </a:xfrm>
          <a:prstGeom prst="straightConnector1">
            <a:avLst/>
          </a:prstGeom>
          <a:ln w="38100">
            <a:solidFill>
              <a:srgbClr val="F6912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rot="2078823">
            <a:off x="3899312" y="2237495"/>
            <a:ext cx="5596820" cy="3212873"/>
          </a:xfrm>
          <a:prstGeom prst="ellipse">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40" name="TextBox 39"/>
          <p:cNvSpPr txBox="1"/>
          <p:nvPr/>
        </p:nvSpPr>
        <p:spPr>
          <a:xfrm>
            <a:off x="8113601" y="2110768"/>
            <a:ext cx="2824812" cy="543675"/>
          </a:xfrm>
          <a:prstGeom prst="rect">
            <a:avLst/>
          </a:prstGeom>
          <a:noFill/>
        </p:spPr>
        <p:txBody>
          <a:bodyPr wrap="none" rtlCol="0">
            <a:spAutoFit/>
          </a:bodyPr>
          <a:lstStyle/>
          <a:p>
            <a:r>
              <a:rPr lang="en-US" sz="2933" b="1" dirty="0">
                <a:latin typeface="Amazon Ember" panose="020B0603020204020204" pitchFamily="34" charset="0"/>
                <a:ea typeface="Amazon Ember" panose="020B0603020204020204" pitchFamily="34" charset="0"/>
                <a:cs typeface="Amazon Ember" panose="020B0603020204020204" pitchFamily="34" charset="0"/>
              </a:rPr>
              <a:t>Last write wins</a:t>
            </a:r>
          </a:p>
        </p:txBody>
      </p:sp>
      <p:sp>
        <p:nvSpPr>
          <p:cNvPr id="15" name="Title 1"/>
          <p:cNvSpPr>
            <a:spLocks noGrp="1"/>
          </p:cNvSpPr>
          <p:nvPr>
            <p:ph type="title"/>
          </p:nvPr>
        </p:nvSpPr>
        <p:spPr>
          <a:xfrm>
            <a:off x="238539" y="263527"/>
            <a:ext cx="11115261" cy="779463"/>
          </a:xfrm>
        </p:spPr>
        <p:txBody>
          <a:bodyPr/>
          <a:lstStyle/>
          <a:p>
            <a:r>
              <a:rPr lang="en-US" dirty="0"/>
              <a:t>Global Tables</a:t>
            </a:r>
          </a:p>
        </p:txBody>
      </p:sp>
    </p:spTree>
    <p:custDataLst>
      <p:tags r:id="rId1"/>
    </p:custDataLst>
    <p:extLst>
      <p:ext uri="{BB962C8B-B14F-4D97-AF65-F5344CB8AC3E}">
        <p14:creationId xmlns:p14="http://schemas.microsoft.com/office/powerpoint/2010/main" val="1826991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982" y="2638373"/>
            <a:ext cx="1928412" cy="189679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049" y="2638371"/>
            <a:ext cx="1928412" cy="18967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8115" y="2636305"/>
            <a:ext cx="1928412" cy="1896796"/>
          </a:xfrm>
          <a:prstGeom prst="rect">
            <a:avLst/>
          </a:prstGeom>
        </p:spPr>
      </p:pic>
      <p:sp>
        <p:nvSpPr>
          <p:cNvPr id="6" name="Rectangle 5"/>
          <p:cNvSpPr/>
          <p:nvPr/>
        </p:nvSpPr>
        <p:spPr>
          <a:xfrm>
            <a:off x="1415981" y="2636305"/>
            <a:ext cx="1928412" cy="1896796"/>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p:cNvSpPr txBox="1"/>
          <p:nvPr/>
        </p:nvSpPr>
        <p:spPr>
          <a:xfrm>
            <a:off x="2047617" y="3095481"/>
            <a:ext cx="625492" cy="995209"/>
          </a:xfrm>
          <a:prstGeom prst="rect">
            <a:avLst/>
          </a:prstGeom>
          <a:noFill/>
        </p:spPr>
        <p:txBody>
          <a:bodyPr wrap="none" rtlCol="0">
            <a:spAutoFit/>
          </a:bodyPr>
          <a:lstStyle/>
          <a:p>
            <a:r>
              <a:rPr lang="en-US" sz="5867"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0" name="Rectangle 19"/>
          <p:cNvSpPr/>
          <p:nvPr/>
        </p:nvSpPr>
        <p:spPr>
          <a:xfrm>
            <a:off x="5082047" y="2660042"/>
            <a:ext cx="1928412" cy="1896796"/>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5713683" y="3088469"/>
            <a:ext cx="625492" cy="995209"/>
          </a:xfrm>
          <a:prstGeom prst="rect">
            <a:avLst/>
          </a:prstGeom>
          <a:noFill/>
        </p:spPr>
        <p:txBody>
          <a:bodyPr wrap="none" rtlCol="0">
            <a:spAutoFit/>
          </a:bodyPr>
          <a:lstStyle/>
          <a:p>
            <a:r>
              <a:rPr lang="en-US" sz="5867"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1" name="Rectangle 20"/>
          <p:cNvSpPr/>
          <p:nvPr/>
        </p:nvSpPr>
        <p:spPr>
          <a:xfrm>
            <a:off x="8748113" y="2636305"/>
            <a:ext cx="1928412" cy="1896796"/>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9379747" y="3088469"/>
            <a:ext cx="625492" cy="995209"/>
          </a:xfrm>
          <a:prstGeom prst="rect">
            <a:avLst/>
          </a:prstGeom>
          <a:noFill/>
        </p:spPr>
        <p:txBody>
          <a:bodyPr wrap="none" rtlCol="0">
            <a:spAutoFit/>
          </a:bodyPr>
          <a:lstStyle/>
          <a:p>
            <a:r>
              <a:rPr lang="en-US" sz="5867"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7" name="TextBox 6"/>
          <p:cNvSpPr txBox="1"/>
          <p:nvPr/>
        </p:nvSpPr>
        <p:spPr>
          <a:xfrm>
            <a:off x="717711" y="4611405"/>
            <a:ext cx="3324949" cy="769441"/>
          </a:xfrm>
          <a:prstGeom prst="rect">
            <a:avLst/>
          </a:prstGeom>
          <a:noFill/>
        </p:spPr>
        <p:txBody>
          <a:bodyPr wrap="non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Create </a:t>
            </a:r>
            <a:r>
              <a:rPr lang="en-US" sz="2200" dirty="0" err="1">
                <a:latin typeface="Amazon Ember" panose="020B0603020204020204" pitchFamily="34" charset="0"/>
                <a:ea typeface="Amazon Ember" panose="020B0603020204020204" pitchFamily="34" charset="0"/>
                <a:cs typeface="Amazon Ember" panose="020B0603020204020204" pitchFamily="34" charset="0"/>
              </a:rPr>
              <a:t>DynamoDB</a:t>
            </a:r>
            <a:r>
              <a:rPr lang="en-US" sz="2200" dirty="0">
                <a:latin typeface="Amazon Ember" panose="020B0603020204020204" pitchFamily="34" charset="0"/>
                <a:ea typeface="Amazon Ember" panose="020B0603020204020204" pitchFamily="34" charset="0"/>
                <a:cs typeface="Amazon Ember" panose="020B0603020204020204" pitchFamily="34" charset="0"/>
              </a:rPr>
              <a:t> table </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with Streams enabled</a:t>
            </a:r>
          </a:p>
        </p:txBody>
      </p:sp>
      <p:sp>
        <p:nvSpPr>
          <p:cNvPr id="25" name="TextBox 24"/>
          <p:cNvSpPr txBox="1"/>
          <p:nvPr/>
        </p:nvSpPr>
        <p:spPr>
          <a:xfrm>
            <a:off x="4679532" y="4611405"/>
            <a:ext cx="2733442" cy="769441"/>
          </a:xfrm>
          <a:prstGeom prst="rect">
            <a:avLst/>
          </a:prstGeom>
          <a:noFill/>
        </p:spPr>
        <p:txBody>
          <a:bodyPr wrap="non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Repeat first step for</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other regions</a:t>
            </a:r>
          </a:p>
        </p:txBody>
      </p:sp>
      <p:sp>
        <p:nvSpPr>
          <p:cNvPr id="28" name="TextBox 27"/>
          <p:cNvSpPr txBox="1"/>
          <p:nvPr/>
        </p:nvSpPr>
        <p:spPr>
          <a:xfrm>
            <a:off x="7875918" y="4616942"/>
            <a:ext cx="3672800" cy="769441"/>
          </a:xfrm>
          <a:prstGeom prst="rect">
            <a:avLst/>
          </a:prstGeom>
          <a:noFill/>
        </p:spPr>
        <p:txBody>
          <a:bodyPr wrap="non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Define a global table based</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on tables just created</a:t>
            </a:r>
          </a:p>
        </p:txBody>
      </p:sp>
      <p:sp>
        <p:nvSpPr>
          <p:cNvPr id="19" name="Title 1"/>
          <p:cNvSpPr>
            <a:spLocks noGrp="1"/>
          </p:cNvSpPr>
          <p:nvPr>
            <p:ph type="title"/>
          </p:nvPr>
        </p:nvSpPr>
        <p:spPr>
          <a:xfrm>
            <a:off x="238539" y="263527"/>
            <a:ext cx="11115261" cy="779463"/>
          </a:xfrm>
        </p:spPr>
        <p:txBody>
          <a:bodyPr/>
          <a:lstStyle/>
          <a:p>
            <a:r>
              <a:rPr lang="en-US" dirty="0"/>
              <a:t>Global Tables</a:t>
            </a:r>
          </a:p>
        </p:txBody>
      </p:sp>
      <p:pic>
        <p:nvPicPr>
          <p:cNvPr id="16" name="Picture 1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
        <p:nvSpPr>
          <p:cNvPr id="3" name="Rectangle 2"/>
          <p:cNvSpPr/>
          <p:nvPr/>
        </p:nvSpPr>
        <p:spPr>
          <a:xfrm>
            <a:off x="1644460" y="1493122"/>
            <a:ext cx="8763938" cy="523220"/>
          </a:xfrm>
          <a:prstGeom prst="rect">
            <a:avLst/>
          </a:prstGeom>
        </p:spPr>
        <p:txBody>
          <a:bodyPr wrap="none">
            <a:spAutoFit/>
          </a:bodyPr>
          <a:lstStyle/>
          <a:p>
            <a:r>
              <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global tables can be created in three steps.</a:t>
            </a:r>
          </a:p>
        </p:txBody>
      </p:sp>
    </p:spTree>
    <p:custDataLst>
      <p:tags r:id="rId1"/>
    </p:custDataLst>
    <p:extLst>
      <p:ext uri="{BB962C8B-B14F-4D97-AF65-F5344CB8AC3E}">
        <p14:creationId xmlns:p14="http://schemas.microsoft.com/office/powerpoint/2010/main" val="2623656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DynamoDB Best Practices</a:t>
            </a:r>
          </a:p>
        </p:txBody>
      </p:sp>
      <p:sp>
        <p:nvSpPr>
          <p:cNvPr id="3" name="Content Placeholder 2"/>
          <p:cNvSpPr>
            <a:spLocks noGrp="1"/>
          </p:cNvSpPr>
          <p:nvPr>
            <p:ph idx="1"/>
          </p:nvPr>
        </p:nvSpPr>
        <p:spPr>
          <a:xfrm>
            <a:off x="238539" y="1440305"/>
            <a:ext cx="11733328" cy="4913308"/>
          </a:xfrm>
        </p:spPr>
        <p:txBody>
          <a:bodyPr>
            <a:noAutofit/>
          </a:bodyPr>
          <a:lstStyle/>
          <a:p>
            <a:pPr marL="380990" lvl="1">
              <a:spcBef>
                <a:spcPts val="1600"/>
              </a:spcBef>
            </a:pPr>
            <a:r>
              <a:rPr lang="en-US" sz="2800" dirty="0"/>
              <a:t>Keep item size small.</a:t>
            </a:r>
          </a:p>
          <a:p>
            <a:pPr marL="380990" lvl="1">
              <a:spcBef>
                <a:spcPts val="1600"/>
              </a:spcBef>
            </a:pPr>
            <a:r>
              <a:rPr lang="en-US" sz="2800" dirty="0"/>
              <a:t>Store metadata in DynamoDB and large BLOBs in Amazon S3.</a:t>
            </a:r>
          </a:p>
          <a:p>
            <a:pPr marL="380990" lvl="1">
              <a:spcBef>
                <a:spcPts val="1600"/>
              </a:spcBef>
            </a:pPr>
            <a:r>
              <a:rPr lang="en-US" sz="2800" dirty="0"/>
              <a:t>Use a table per day, week, month, etc., for storing data about time series.</a:t>
            </a:r>
          </a:p>
          <a:p>
            <a:pPr marL="380990" lvl="1">
              <a:spcBef>
                <a:spcPts val="1600"/>
              </a:spcBef>
            </a:pPr>
            <a:r>
              <a:rPr lang="en-US" sz="2800" dirty="0"/>
              <a:t>Use conditional or Optimistic Concurrency Control (OCC) updates.</a:t>
            </a:r>
          </a:p>
          <a:p>
            <a:pPr marL="380990" lvl="1">
              <a:spcBef>
                <a:spcPts val="1600"/>
              </a:spcBef>
            </a:pPr>
            <a:r>
              <a:rPr lang="en-US" sz="2800" dirty="0"/>
              <a:t>Avoid hot keys and hot partitions.</a:t>
            </a:r>
          </a:p>
        </p:txBody>
      </p:sp>
    </p:spTree>
    <p:custDataLst>
      <p:tags r:id="rId1"/>
    </p:custDataLst>
    <p:extLst>
      <p:ext uri="{BB962C8B-B14F-4D97-AF65-F5344CB8AC3E}">
        <p14:creationId xmlns:p14="http://schemas.microsoft.com/office/powerpoint/2010/main" val="2119095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79" y="2606041"/>
            <a:ext cx="10617928" cy="1816100"/>
          </a:xfrm>
        </p:spPr>
        <p:txBody>
          <a:bodyPr>
            <a:noAutofit/>
          </a:bodyPr>
          <a:lstStyle/>
          <a:p>
            <a:r>
              <a:rPr lang="en-US" sz="4800" dirty="0"/>
              <a:t>Part 4: Storing Relational Data</a:t>
            </a:r>
            <a:br>
              <a:rPr lang="en-US" sz="4800" dirty="0"/>
            </a:br>
            <a:r>
              <a:rPr lang="en-US" sz="4800" dirty="0"/>
              <a:t>in Amazon RDS</a:t>
            </a:r>
          </a:p>
        </p:txBody>
      </p:sp>
    </p:spTree>
    <p:custDataLst>
      <p:tags r:id="rId1"/>
    </p:custDataLst>
    <p:extLst>
      <p:ext uri="{BB962C8B-B14F-4D97-AF65-F5344CB8AC3E}">
        <p14:creationId xmlns:p14="http://schemas.microsoft.com/office/powerpoint/2010/main" val="725945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Responsibilities</a:t>
            </a:r>
          </a:p>
        </p:txBody>
      </p:sp>
      <p:sp>
        <p:nvSpPr>
          <p:cNvPr id="5" name="Rounded Rectangle 4"/>
          <p:cNvSpPr/>
          <p:nvPr/>
        </p:nvSpPr>
        <p:spPr>
          <a:xfrm>
            <a:off x="1270921" y="5306407"/>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7" name="Rounded Rectangle 6"/>
          <p:cNvSpPr/>
          <p:nvPr/>
        </p:nvSpPr>
        <p:spPr>
          <a:xfrm>
            <a:off x="1270921" y="4940570"/>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Rack &amp; stack</a:t>
            </a:r>
          </a:p>
        </p:txBody>
      </p:sp>
      <p:sp>
        <p:nvSpPr>
          <p:cNvPr id="8" name="Rounded Rectangle 7"/>
          <p:cNvSpPr/>
          <p:nvPr/>
        </p:nvSpPr>
        <p:spPr>
          <a:xfrm>
            <a:off x="1270921" y="4546973"/>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9" name="Rounded Rectangle 8"/>
          <p:cNvSpPr/>
          <p:nvPr/>
        </p:nvSpPr>
        <p:spPr>
          <a:xfrm>
            <a:off x="1270921" y="3792522"/>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10" name="Rounded Rectangle 9"/>
          <p:cNvSpPr/>
          <p:nvPr/>
        </p:nvSpPr>
        <p:spPr>
          <a:xfrm>
            <a:off x="1270921" y="3079702"/>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11" name="Rounded Rectangle 10"/>
          <p:cNvSpPr/>
          <p:nvPr/>
        </p:nvSpPr>
        <p:spPr>
          <a:xfrm>
            <a:off x="1270921" y="2727738"/>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12" name="Rounded Rectangle 11"/>
          <p:cNvSpPr/>
          <p:nvPr/>
        </p:nvSpPr>
        <p:spPr>
          <a:xfrm>
            <a:off x="1270921" y="2028798"/>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Scaling</a:t>
            </a:r>
          </a:p>
        </p:txBody>
      </p:sp>
      <p:sp>
        <p:nvSpPr>
          <p:cNvPr id="13" name="Rounded Rectangle 12"/>
          <p:cNvSpPr/>
          <p:nvPr/>
        </p:nvSpPr>
        <p:spPr>
          <a:xfrm>
            <a:off x="1270921" y="2375777"/>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14" name="Rounded Rectangle 13"/>
          <p:cNvSpPr/>
          <p:nvPr/>
        </p:nvSpPr>
        <p:spPr>
          <a:xfrm>
            <a:off x="1270921" y="3435571"/>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15" name="Rounded Rectangle 14"/>
          <p:cNvSpPr/>
          <p:nvPr/>
        </p:nvSpPr>
        <p:spPr>
          <a:xfrm>
            <a:off x="1270921" y="4162270"/>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sp>
        <p:nvSpPr>
          <p:cNvPr id="20" name="Rounded Rectangle 19"/>
          <p:cNvSpPr/>
          <p:nvPr/>
        </p:nvSpPr>
        <p:spPr>
          <a:xfrm>
            <a:off x="1270921" y="1676834"/>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App optimization</a:t>
            </a:r>
          </a:p>
        </p:txBody>
      </p:sp>
      <p:sp>
        <p:nvSpPr>
          <p:cNvPr id="3" name="TextBox 2"/>
          <p:cNvSpPr txBox="1"/>
          <p:nvPr/>
        </p:nvSpPr>
        <p:spPr>
          <a:xfrm>
            <a:off x="626513" y="5826838"/>
            <a:ext cx="3381419" cy="666977"/>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If you host your databases on-premises</a:t>
            </a:r>
          </a:p>
        </p:txBody>
      </p:sp>
      <p:grpSp>
        <p:nvGrpSpPr>
          <p:cNvPr id="39" name="Group 38"/>
          <p:cNvGrpSpPr/>
          <p:nvPr/>
        </p:nvGrpSpPr>
        <p:grpSpPr>
          <a:xfrm>
            <a:off x="9548860" y="4162270"/>
            <a:ext cx="2438400" cy="1455640"/>
            <a:chOff x="7028550" y="2817735"/>
            <a:chExt cx="1828800" cy="1091730"/>
          </a:xfrm>
        </p:grpSpPr>
        <p:sp>
          <p:nvSpPr>
            <p:cNvPr id="23" name="Rounded Rectangle 22"/>
            <p:cNvSpPr/>
            <p:nvPr/>
          </p:nvSpPr>
          <p:spPr>
            <a:xfrm>
              <a:off x="7028550" y="3680865"/>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24" name="Rounded Rectangle 23"/>
            <p:cNvSpPr/>
            <p:nvPr/>
          </p:nvSpPr>
          <p:spPr>
            <a:xfrm>
              <a:off x="7028550" y="3401460"/>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Rack &amp; stack</a:t>
              </a:r>
            </a:p>
          </p:txBody>
        </p:sp>
        <p:sp>
          <p:nvSpPr>
            <p:cNvPr id="25" name="Rounded Rectangle 24"/>
            <p:cNvSpPr/>
            <p:nvPr/>
          </p:nvSpPr>
          <p:spPr>
            <a:xfrm>
              <a:off x="7028550" y="3106262"/>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32" name="Rounded Rectangle 31"/>
            <p:cNvSpPr/>
            <p:nvPr/>
          </p:nvSpPr>
          <p:spPr>
            <a:xfrm>
              <a:off x="7028550" y="2817735"/>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grpSp>
      <p:sp>
        <p:nvSpPr>
          <p:cNvPr id="4" name="Left Brace 3"/>
          <p:cNvSpPr/>
          <p:nvPr/>
        </p:nvSpPr>
        <p:spPr>
          <a:xfrm>
            <a:off x="890822" y="1585580"/>
            <a:ext cx="259404" cy="413749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p:cNvSpPr txBox="1"/>
          <p:nvPr/>
        </p:nvSpPr>
        <p:spPr>
          <a:xfrm>
            <a:off x="238539" y="3446701"/>
            <a:ext cx="739303" cy="379656"/>
          </a:xfrm>
          <a:prstGeom prst="rect">
            <a:avLst/>
          </a:prstGeom>
          <a:noFill/>
        </p:spPr>
        <p:txBody>
          <a:bodyPr wrap="square" rtlCol="0">
            <a:spAutoFit/>
          </a:bodyPr>
          <a:lstStyle/>
          <a:p>
            <a:r>
              <a:rPr lang="en-US" sz="1867"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You</a:t>
            </a:r>
          </a:p>
        </p:txBody>
      </p:sp>
      <p:sp>
        <p:nvSpPr>
          <p:cNvPr id="16" name="TextBox 15"/>
          <p:cNvSpPr txBox="1"/>
          <p:nvPr/>
        </p:nvSpPr>
        <p:spPr>
          <a:xfrm>
            <a:off x="6896645" y="6396335"/>
            <a:ext cx="184731" cy="461665"/>
          </a:xfrm>
          <a:prstGeom prst="rect">
            <a:avLst/>
          </a:prstGeom>
          <a:noFill/>
        </p:spPr>
        <p:txBody>
          <a:bodyPr wrap="none" rtlCol="0">
            <a:spAutoFit/>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ight Arrow 40"/>
          <p:cNvSpPr/>
          <p:nvPr/>
        </p:nvSpPr>
        <p:spPr>
          <a:xfrm>
            <a:off x="4146345" y="3384502"/>
            <a:ext cx="2217907" cy="574627"/>
          </a:xfrm>
          <a:prstGeom prst="rightArrow">
            <a:avLst/>
          </a:prstGeom>
          <a:solidFill>
            <a:srgbClr val="FF99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p:cNvSpPr txBox="1"/>
          <p:nvPr/>
        </p:nvSpPr>
        <p:spPr>
          <a:xfrm>
            <a:off x="3899809" y="3857069"/>
            <a:ext cx="2464443" cy="954300"/>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If you host your databases in </a:t>
            </a:r>
            <a:r>
              <a:rPr lang="en-US" sz="1867" b="1" dirty="0">
                <a:latin typeface="Amazon Ember" panose="020B0603020204020204" pitchFamily="34" charset="0"/>
                <a:ea typeface="Amazon Ember" panose="020B0603020204020204" pitchFamily="34" charset="0"/>
                <a:cs typeface="Amazon Ember" panose="020B0603020204020204" pitchFamily="34" charset="0"/>
              </a:rPr>
              <a:t>Amazon EC2</a:t>
            </a:r>
          </a:p>
        </p:txBody>
      </p:sp>
      <p:grpSp>
        <p:nvGrpSpPr>
          <p:cNvPr id="21" name="Group 20"/>
          <p:cNvGrpSpPr/>
          <p:nvPr/>
        </p:nvGrpSpPr>
        <p:grpSpPr>
          <a:xfrm>
            <a:off x="6765981" y="1676835"/>
            <a:ext cx="2443403" cy="3955015"/>
            <a:chOff x="4941391" y="953658"/>
            <a:chExt cx="1832552" cy="2966261"/>
          </a:xfrm>
        </p:grpSpPr>
        <p:sp>
          <p:nvSpPr>
            <p:cNvPr id="26" name="Rounded Rectangle 25"/>
            <p:cNvSpPr/>
            <p:nvPr/>
          </p:nvSpPr>
          <p:spPr>
            <a:xfrm>
              <a:off x="4945143" y="2550833"/>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27" name="Rounded Rectangle 26"/>
            <p:cNvSpPr/>
            <p:nvPr/>
          </p:nvSpPr>
          <p:spPr>
            <a:xfrm>
              <a:off x="4945143" y="2016218"/>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28" name="Rounded Rectangle 27"/>
            <p:cNvSpPr/>
            <p:nvPr/>
          </p:nvSpPr>
          <p:spPr>
            <a:xfrm>
              <a:off x="4945143" y="1752245"/>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29" name="Rounded Rectangle 28"/>
            <p:cNvSpPr/>
            <p:nvPr/>
          </p:nvSpPr>
          <p:spPr>
            <a:xfrm>
              <a:off x="4945143" y="1228040"/>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Scaling</a:t>
              </a:r>
            </a:p>
          </p:txBody>
        </p:sp>
        <p:sp>
          <p:nvSpPr>
            <p:cNvPr id="30" name="Rounded Rectangle 29"/>
            <p:cNvSpPr/>
            <p:nvPr/>
          </p:nvSpPr>
          <p:spPr>
            <a:xfrm>
              <a:off x="4945143" y="1488274"/>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31" name="Rounded Rectangle 30"/>
            <p:cNvSpPr/>
            <p:nvPr/>
          </p:nvSpPr>
          <p:spPr>
            <a:xfrm>
              <a:off x="4945143" y="2283120"/>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35" name="Rounded Rectangle 34"/>
            <p:cNvSpPr/>
            <p:nvPr/>
          </p:nvSpPr>
          <p:spPr>
            <a:xfrm>
              <a:off x="4941391" y="953658"/>
              <a:ext cx="1828800" cy="2286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App optimization</a:t>
              </a:r>
            </a:p>
          </p:txBody>
        </p:sp>
        <p:grpSp>
          <p:nvGrpSpPr>
            <p:cNvPr id="38" name="Group 37"/>
            <p:cNvGrpSpPr/>
            <p:nvPr/>
          </p:nvGrpSpPr>
          <p:grpSpPr>
            <a:xfrm>
              <a:off x="4941391" y="2828189"/>
              <a:ext cx="1828800" cy="1091730"/>
              <a:chOff x="7028550" y="2817735"/>
              <a:chExt cx="1828800" cy="1091730"/>
            </a:xfrm>
            <a:solidFill>
              <a:schemeClr val="bg1"/>
            </a:solidFill>
          </p:grpSpPr>
          <p:sp>
            <p:nvSpPr>
              <p:cNvPr id="43" name="Rounded Rectangle 42"/>
              <p:cNvSpPr/>
              <p:nvPr/>
            </p:nvSpPr>
            <p:spPr>
              <a:xfrm>
                <a:off x="7028550" y="3680865"/>
                <a:ext cx="1828800" cy="228600"/>
              </a:xfrm>
              <a:prstGeom prst="roundRect">
                <a:avLst/>
              </a:prstGeom>
              <a:grpFill/>
              <a:ln>
                <a:solidFill>
                  <a:schemeClr val="bg1">
                    <a:lumMod val="50000"/>
                  </a:schemeClr>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75000"/>
                      </a:schemeClr>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44" name="Rounded Rectangle 43"/>
              <p:cNvSpPr/>
              <p:nvPr/>
            </p:nvSpPr>
            <p:spPr>
              <a:xfrm>
                <a:off x="7028550" y="3401460"/>
                <a:ext cx="1828800" cy="228600"/>
              </a:xfrm>
              <a:prstGeom prst="roundRect">
                <a:avLst/>
              </a:prstGeom>
              <a:grpFill/>
              <a:ln>
                <a:solidFill>
                  <a:schemeClr val="bg1">
                    <a:lumMod val="50000"/>
                  </a:schemeClr>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75000"/>
                      </a:schemeClr>
                    </a:solidFill>
                    <a:latin typeface="Amazon Ember" panose="020B0603020204020204" pitchFamily="34" charset="0"/>
                    <a:ea typeface="Amazon Ember" panose="020B0603020204020204" pitchFamily="34" charset="0"/>
                    <a:cs typeface="Amazon Ember" panose="020B0603020204020204" pitchFamily="34" charset="0"/>
                  </a:rPr>
                  <a:t>Rack &amp; stack</a:t>
                </a:r>
              </a:p>
            </p:txBody>
          </p:sp>
          <p:sp>
            <p:nvSpPr>
              <p:cNvPr id="45" name="Rounded Rectangle 44"/>
              <p:cNvSpPr/>
              <p:nvPr/>
            </p:nvSpPr>
            <p:spPr>
              <a:xfrm>
                <a:off x="7028550" y="3106262"/>
                <a:ext cx="1828800" cy="228600"/>
              </a:xfrm>
              <a:prstGeom prst="roundRect">
                <a:avLst/>
              </a:prstGeom>
              <a:grpFill/>
              <a:ln>
                <a:solidFill>
                  <a:schemeClr val="bg1">
                    <a:lumMod val="50000"/>
                  </a:schemeClr>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75000"/>
                      </a:schemeClr>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46" name="Rounded Rectangle 45"/>
              <p:cNvSpPr/>
              <p:nvPr/>
            </p:nvSpPr>
            <p:spPr>
              <a:xfrm>
                <a:off x="7028550" y="2817735"/>
                <a:ext cx="1828800" cy="228600"/>
              </a:xfrm>
              <a:prstGeom prst="roundRect">
                <a:avLst/>
              </a:prstGeom>
              <a:grpFill/>
              <a:ln>
                <a:solidFill>
                  <a:schemeClr val="bg1">
                    <a:lumMod val="50000"/>
                  </a:schemeClr>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75000"/>
                      </a:schemeClr>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grpSp>
      </p:grpSp>
      <p:grpSp>
        <p:nvGrpSpPr>
          <p:cNvPr id="22" name="Group 21"/>
          <p:cNvGrpSpPr/>
          <p:nvPr/>
        </p:nvGrpSpPr>
        <p:grpSpPr>
          <a:xfrm>
            <a:off x="5634774" y="1585579"/>
            <a:ext cx="1081697" cy="2547251"/>
            <a:chOff x="4092985" y="885217"/>
            <a:chExt cx="811273" cy="1910438"/>
          </a:xfrm>
        </p:grpSpPr>
        <p:sp>
          <p:nvSpPr>
            <p:cNvPr id="37" name="TextBox 36"/>
            <p:cNvSpPr txBox="1"/>
            <p:nvPr/>
          </p:nvSpPr>
          <p:spPr>
            <a:xfrm>
              <a:off x="4092985" y="1686547"/>
              <a:ext cx="554477" cy="284742"/>
            </a:xfrm>
            <a:prstGeom prst="rect">
              <a:avLst/>
            </a:prstGeom>
            <a:noFill/>
          </p:spPr>
          <p:txBody>
            <a:bodyPr wrap="square" rtlCol="0">
              <a:spAutoFit/>
            </a:bodyPr>
            <a:lstStyle/>
            <a:p>
              <a:r>
                <a:rPr lang="en-US" sz="1867"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You</a:t>
              </a:r>
            </a:p>
          </p:txBody>
        </p:sp>
        <p:sp>
          <p:nvSpPr>
            <p:cNvPr id="19" name="Left Brace 18"/>
            <p:cNvSpPr/>
            <p:nvPr/>
          </p:nvSpPr>
          <p:spPr>
            <a:xfrm>
              <a:off x="4640094" y="885217"/>
              <a:ext cx="264164" cy="191043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r="57761"/>
          <a:stretch/>
        </p:blipFill>
        <p:spPr>
          <a:xfrm>
            <a:off x="10007636" y="3137895"/>
            <a:ext cx="1520849" cy="900153"/>
          </a:xfrm>
          <a:prstGeom prst="rect">
            <a:avLst/>
          </a:prstGeom>
        </p:spPr>
      </p:pic>
    </p:spTree>
    <p:custDataLst>
      <p:tags r:id="rId1"/>
    </p:custDataLst>
    <p:extLst>
      <p:ext uri="{BB962C8B-B14F-4D97-AF65-F5344CB8AC3E}">
        <p14:creationId xmlns:p14="http://schemas.microsoft.com/office/powerpoint/2010/main" val="1086635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49639"/>
            <a:ext cx="8600661" cy="1195468"/>
          </a:xfrm>
        </p:spPr>
        <p:txBody>
          <a:bodyPr>
            <a:normAutofit/>
          </a:bodyPr>
          <a:lstStyle/>
          <a:p>
            <a:r>
              <a:rPr lang="en-US" dirty="0"/>
              <a:t>Choosing Amazon RDS</a:t>
            </a:r>
          </a:p>
        </p:txBody>
      </p:sp>
      <p:grpSp>
        <p:nvGrpSpPr>
          <p:cNvPr id="32" name="Group 31"/>
          <p:cNvGrpSpPr/>
          <p:nvPr/>
        </p:nvGrpSpPr>
        <p:grpSpPr>
          <a:xfrm>
            <a:off x="6868069" y="2200449"/>
            <a:ext cx="2438400" cy="3584425"/>
            <a:chOff x="4741139" y="933021"/>
            <a:chExt cx="1828800" cy="2688319"/>
          </a:xfrm>
        </p:grpSpPr>
        <p:sp>
          <p:nvSpPr>
            <p:cNvPr id="22" name="Rounded Rectangle 21"/>
            <p:cNvSpPr/>
            <p:nvPr/>
          </p:nvSpPr>
          <p:spPr>
            <a:xfrm>
              <a:off x="4741139" y="3392740"/>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23" name="Rounded Rectangle 22"/>
            <p:cNvSpPr/>
            <p:nvPr/>
          </p:nvSpPr>
          <p:spPr>
            <a:xfrm>
              <a:off x="4741139" y="3119437"/>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Rack &amp; stack</a:t>
              </a:r>
            </a:p>
          </p:txBody>
        </p:sp>
        <p:sp>
          <p:nvSpPr>
            <p:cNvPr id="24" name="Rounded Rectangle 23"/>
            <p:cNvSpPr/>
            <p:nvPr/>
          </p:nvSpPr>
          <p:spPr>
            <a:xfrm>
              <a:off x="4741139" y="2846135"/>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25" name="Rounded Rectangle 24"/>
            <p:cNvSpPr/>
            <p:nvPr/>
          </p:nvSpPr>
          <p:spPr>
            <a:xfrm>
              <a:off x="4741139" y="2299531"/>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26" name="Rounded Rectangle 25"/>
            <p:cNvSpPr/>
            <p:nvPr/>
          </p:nvSpPr>
          <p:spPr>
            <a:xfrm>
              <a:off x="4741139" y="1752927"/>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27" name="Rounded Rectangle 26"/>
            <p:cNvSpPr/>
            <p:nvPr/>
          </p:nvSpPr>
          <p:spPr>
            <a:xfrm>
              <a:off x="4741139" y="1479625"/>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28" name="Rounded Rectangle 27"/>
            <p:cNvSpPr/>
            <p:nvPr/>
          </p:nvSpPr>
          <p:spPr>
            <a:xfrm>
              <a:off x="4741139" y="1206323"/>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29" name="Rounded Rectangle 28"/>
            <p:cNvSpPr/>
            <p:nvPr/>
          </p:nvSpPr>
          <p:spPr>
            <a:xfrm>
              <a:off x="4741139" y="2026229"/>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30" name="Rounded Rectangle 29"/>
            <p:cNvSpPr/>
            <p:nvPr/>
          </p:nvSpPr>
          <p:spPr>
            <a:xfrm>
              <a:off x="4741139" y="2572833"/>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sp>
          <p:nvSpPr>
            <p:cNvPr id="31" name="Rounded Rectangle 30"/>
            <p:cNvSpPr/>
            <p:nvPr/>
          </p:nvSpPr>
          <p:spPr>
            <a:xfrm>
              <a:off x="4741139" y="933021"/>
              <a:ext cx="1828800" cy="228600"/>
            </a:xfrm>
            <a:prstGeom prst="roundRect">
              <a:avLst/>
            </a:prstGeom>
            <a:solidFill>
              <a:schemeClr val="accent1">
                <a:lumMod val="60000"/>
                <a:lumOff val="40000"/>
              </a:schemeClr>
            </a:solid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Scaling</a:t>
              </a:r>
            </a:p>
          </p:txBody>
        </p:sp>
      </p:grpSp>
      <p:sp>
        <p:nvSpPr>
          <p:cNvPr id="19" name="Rounded Rectangle 18"/>
          <p:cNvSpPr/>
          <p:nvPr/>
        </p:nvSpPr>
        <p:spPr>
          <a:xfrm>
            <a:off x="2828960" y="1814764"/>
            <a:ext cx="2438400" cy="304800"/>
          </a:xfrm>
          <a:prstGeom prst="roundRect">
            <a:avLst/>
          </a:prstGeom>
          <a:solidFill>
            <a:schemeClr val="accent6">
              <a:lumMod val="20000"/>
              <a:lumOff val="80000"/>
            </a:schemeClr>
          </a:solidFill>
          <a:ln>
            <a:solidFill>
              <a:schemeClr val="bg1">
                <a:lumMod val="5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App optimization</a:t>
            </a:r>
          </a:p>
        </p:txBody>
      </p:sp>
      <p:sp>
        <p:nvSpPr>
          <p:cNvPr id="21" name="TextBox 20"/>
          <p:cNvSpPr txBox="1"/>
          <p:nvPr/>
        </p:nvSpPr>
        <p:spPr>
          <a:xfrm>
            <a:off x="1812463" y="1761979"/>
            <a:ext cx="690525" cy="379656"/>
          </a:xfrm>
          <a:prstGeom prst="rect">
            <a:avLst/>
          </a:prstGeom>
          <a:noFill/>
        </p:spPr>
        <p:txBody>
          <a:bodyPr wrap="square" rtlCol="0">
            <a:spAutoFit/>
          </a:bodyPr>
          <a:lstStyle/>
          <a:p>
            <a:r>
              <a:rPr lang="en-US" sz="1867" b="1" i="1" dirty="0">
                <a:solidFill>
                  <a:srgbClr val="0000FF"/>
                </a:solidFill>
                <a:latin typeface="Amazon Ember" panose="020B0603020204020204" pitchFamily="34" charset="0"/>
                <a:ea typeface="Amazon Ember" panose="020B0603020204020204" pitchFamily="34" charset="0"/>
                <a:cs typeface="Amazon Ember" panose="020B0603020204020204" pitchFamily="34" charset="0"/>
              </a:rPr>
              <a:t>You</a:t>
            </a:r>
          </a:p>
        </p:txBody>
      </p:sp>
      <p:grpSp>
        <p:nvGrpSpPr>
          <p:cNvPr id="34" name="Group 33"/>
          <p:cNvGrpSpPr/>
          <p:nvPr/>
        </p:nvGrpSpPr>
        <p:grpSpPr>
          <a:xfrm>
            <a:off x="2828960" y="2200449"/>
            <a:ext cx="2438400" cy="3584425"/>
            <a:chOff x="4741139" y="933021"/>
            <a:chExt cx="1828800" cy="2688319"/>
          </a:xfrm>
          <a:noFill/>
        </p:grpSpPr>
        <p:sp>
          <p:nvSpPr>
            <p:cNvPr id="35" name="Rounded Rectangle 34"/>
            <p:cNvSpPr/>
            <p:nvPr/>
          </p:nvSpPr>
          <p:spPr>
            <a:xfrm>
              <a:off x="4741139" y="3392740"/>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Power, HVAC, net</a:t>
              </a:r>
            </a:p>
          </p:txBody>
        </p:sp>
        <p:sp>
          <p:nvSpPr>
            <p:cNvPr id="36" name="Rounded Rectangle 35"/>
            <p:cNvSpPr/>
            <p:nvPr/>
          </p:nvSpPr>
          <p:spPr>
            <a:xfrm>
              <a:off x="4741139" y="3119437"/>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Rack &amp; stack</a:t>
              </a:r>
            </a:p>
          </p:txBody>
        </p:sp>
        <p:sp>
          <p:nvSpPr>
            <p:cNvPr id="37" name="Rounded Rectangle 36"/>
            <p:cNvSpPr/>
            <p:nvPr/>
          </p:nvSpPr>
          <p:spPr>
            <a:xfrm>
              <a:off x="4741139" y="2846135"/>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Server maintenance</a:t>
              </a:r>
            </a:p>
          </p:txBody>
        </p:sp>
        <p:sp>
          <p:nvSpPr>
            <p:cNvPr id="38" name="Rounded Rectangle 37"/>
            <p:cNvSpPr/>
            <p:nvPr/>
          </p:nvSpPr>
          <p:spPr>
            <a:xfrm>
              <a:off x="4741139" y="2299531"/>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OS patches</a:t>
              </a:r>
            </a:p>
          </p:txBody>
        </p:sp>
        <p:sp>
          <p:nvSpPr>
            <p:cNvPr id="39" name="Rounded Rectangle 38"/>
            <p:cNvSpPr/>
            <p:nvPr/>
          </p:nvSpPr>
          <p:spPr>
            <a:xfrm>
              <a:off x="4741139" y="1752927"/>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DB s/w patches</a:t>
              </a:r>
            </a:p>
          </p:txBody>
        </p:sp>
        <p:sp>
          <p:nvSpPr>
            <p:cNvPr id="40" name="Rounded Rectangle 39"/>
            <p:cNvSpPr/>
            <p:nvPr/>
          </p:nvSpPr>
          <p:spPr>
            <a:xfrm>
              <a:off x="4741139" y="1479625"/>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Database backups</a:t>
              </a:r>
            </a:p>
          </p:txBody>
        </p:sp>
        <p:sp>
          <p:nvSpPr>
            <p:cNvPr id="41" name="Rounded Rectangle 40"/>
            <p:cNvSpPr/>
            <p:nvPr/>
          </p:nvSpPr>
          <p:spPr>
            <a:xfrm>
              <a:off x="4741139" y="1206323"/>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High availability</a:t>
              </a:r>
            </a:p>
          </p:txBody>
        </p:sp>
        <p:sp>
          <p:nvSpPr>
            <p:cNvPr id="42" name="Rounded Rectangle 41"/>
            <p:cNvSpPr/>
            <p:nvPr/>
          </p:nvSpPr>
          <p:spPr>
            <a:xfrm>
              <a:off x="4741139" y="2026229"/>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DB s/w installs</a:t>
              </a:r>
            </a:p>
          </p:txBody>
        </p:sp>
        <p:sp>
          <p:nvSpPr>
            <p:cNvPr id="43" name="Rounded Rectangle 42"/>
            <p:cNvSpPr/>
            <p:nvPr/>
          </p:nvSpPr>
          <p:spPr>
            <a:xfrm>
              <a:off x="4741139" y="2572833"/>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OS installation</a:t>
              </a:r>
            </a:p>
          </p:txBody>
        </p:sp>
        <p:sp>
          <p:nvSpPr>
            <p:cNvPr id="44" name="Rounded Rectangle 43"/>
            <p:cNvSpPr/>
            <p:nvPr/>
          </p:nvSpPr>
          <p:spPr>
            <a:xfrm>
              <a:off x="4741139" y="933021"/>
              <a:ext cx="1828800" cy="228600"/>
            </a:xfrm>
            <a:prstGeom prst="roundRect">
              <a:avLst/>
            </a:prstGeom>
            <a:grpFill/>
            <a:ln>
              <a:solidFill>
                <a:schemeClr val="tx1"/>
              </a:solidFill>
              <a:prstDash val="sysDot"/>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67"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Scaling</a:t>
              </a:r>
            </a:p>
          </p:txBody>
        </p:sp>
      </p:grpSp>
      <p:sp>
        <p:nvSpPr>
          <p:cNvPr id="47" name="Right Arrow 46"/>
          <p:cNvSpPr/>
          <p:nvPr/>
        </p:nvSpPr>
        <p:spPr>
          <a:xfrm>
            <a:off x="5553053" y="3598456"/>
            <a:ext cx="1037617" cy="4240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Arrow Connector 4"/>
          <p:cNvCxnSpPr>
            <a:stCxn id="21" idx="3"/>
            <a:endCxn id="19" idx="1"/>
          </p:cNvCxnSpPr>
          <p:nvPr/>
        </p:nvCxnSpPr>
        <p:spPr>
          <a:xfrm>
            <a:off x="2502988" y="1951807"/>
            <a:ext cx="325972" cy="153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r="57761"/>
          <a:stretch/>
        </p:blipFill>
        <p:spPr>
          <a:xfrm>
            <a:off x="7584344" y="1485873"/>
            <a:ext cx="1005851" cy="595339"/>
          </a:xfrm>
          <a:prstGeom prst="rect">
            <a:avLst/>
          </a:prstGeom>
        </p:spPr>
      </p:pic>
    </p:spTree>
    <p:custDataLst>
      <p:tags r:id="rId1"/>
    </p:custDataLst>
    <p:extLst>
      <p:ext uri="{BB962C8B-B14F-4D97-AF65-F5344CB8AC3E}">
        <p14:creationId xmlns:p14="http://schemas.microsoft.com/office/powerpoint/2010/main" val="12508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1657"/>
            <a:ext cx="10358341" cy="1249928"/>
          </a:xfrm>
        </p:spPr>
        <p:txBody>
          <a:bodyPr>
            <a:normAutofit/>
          </a:bodyPr>
          <a:lstStyle/>
          <a:p>
            <a:r>
              <a:rPr lang="en-US" sz="4000" dirty="0"/>
              <a:t>RDS Optimizes Developer Productivity</a:t>
            </a:r>
          </a:p>
        </p:txBody>
      </p:sp>
      <p:sp>
        <p:nvSpPr>
          <p:cNvPr id="3" name="Content Placeholder 2"/>
          <p:cNvSpPr>
            <a:spLocks noGrp="1"/>
          </p:cNvSpPr>
          <p:nvPr>
            <p:ph idx="1"/>
          </p:nvPr>
        </p:nvSpPr>
        <p:spPr>
          <a:xfrm>
            <a:off x="238539" y="1440305"/>
            <a:ext cx="5654261" cy="4913308"/>
          </a:xfrm>
        </p:spPr>
        <p:txBody>
          <a:bodyPr>
            <a:normAutofit/>
          </a:bodyPr>
          <a:lstStyle/>
          <a:p>
            <a:pPr marL="0" indent="0">
              <a:lnSpc>
                <a:spcPct val="100000"/>
              </a:lnSpc>
              <a:spcBef>
                <a:spcPts val="1600"/>
              </a:spcBef>
              <a:buNone/>
            </a:pPr>
            <a:r>
              <a:rPr lang="en-US" dirty="0"/>
              <a:t>Let developers focus on innovation:</a:t>
            </a:r>
          </a:p>
          <a:p>
            <a:pPr marL="690563" lvl="1" indent="-406400">
              <a:lnSpc>
                <a:spcPct val="100000"/>
              </a:lnSpc>
              <a:spcBef>
                <a:spcPts val="1600"/>
              </a:spcBef>
            </a:pPr>
            <a:r>
              <a:rPr lang="en-US" dirty="0"/>
              <a:t>Query construction</a:t>
            </a:r>
          </a:p>
          <a:p>
            <a:pPr marL="690563" lvl="1" indent="-406400">
              <a:lnSpc>
                <a:spcPct val="100000"/>
              </a:lnSpc>
              <a:spcBef>
                <a:spcPts val="1600"/>
              </a:spcBef>
            </a:pPr>
            <a:r>
              <a:rPr lang="en-US" dirty="0"/>
              <a:t>Query optimization</a:t>
            </a:r>
          </a:p>
          <a:p>
            <a:pPr lvl="1">
              <a:spcBef>
                <a:spcPts val="1600"/>
              </a:spcBef>
            </a:pPr>
            <a:endParaRPr lang="en-US" sz="1600" dirty="0"/>
          </a:p>
        </p:txBody>
      </p:sp>
      <p:sp>
        <p:nvSpPr>
          <p:cNvPr id="5" name="Content Placeholder 2"/>
          <p:cNvSpPr txBox="1">
            <a:spLocks/>
          </p:cNvSpPr>
          <p:nvPr/>
        </p:nvSpPr>
        <p:spPr>
          <a:xfrm>
            <a:off x="5478875" y="1165614"/>
            <a:ext cx="6216415" cy="4918729"/>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None/>
            </a:pPr>
            <a:endParaRPr lang="en-US" sz="2667" dirty="0"/>
          </a:p>
        </p:txBody>
      </p:sp>
      <p:sp>
        <p:nvSpPr>
          <p:cNvPr id="6" name="Content Placeholder 2"/>
          <p:cNvSpPr txBox="1">
            <a:spLocks/>
          </p:cNvSpPr>
          <p:nvPr/>
        </p:nvSpPr>
        <p:spPr>
          <a:xfrm>
            <a:off x="5759951" y="1440304"/>
            <a:ext cx="6838449" cy="5310623"/>
          </a:xfrm>
          <a:prstGeom prst="rect">
            <a:avLst/>
          </a:prstGeom>
        </p:spPr>
        <p:txBody>
          <a:bodyPr vert="horz" lIns="91440" tIns="45720" rIns="91440" bIns="45720" rtlCol="0">
            <a:noAutofit/>
          </a:bodyPr>
          <a:lstStyle>
            <a:lvl1pPr marL="685800" indent="-466344" algn="l" defTabSz="914400" rtl="0" eaLnBrk="1" latinLnBrk="0" hangingPunct="1">
              <a:lnSpc>
                <a:spcPct val="150000"/>
              </a:lnSpc>
              <a:spcBef>
                <a:spcPts val="600"/>
              </a:spcBef>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5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600"/>
              </a:spcBef>
              <a:buNone/>
            </a:pPr>
            <a:r>
              <a:rPr lang="en-US" dirty="0"/>
              <a:t>Offload the operational burdens:</a:t>
            </a:r>
          </a:p>
          <a:p>
            <a:pPr marL="690563" lvl="1" indent="-406400">
              <a:lnSpc>
                <a:spcPct val="100000"/>
              </a:lnSpc>
              <a:spcBef>
                <a:spcPts val="1600"/>
              </a:spcBef>
            </a:pPr>
            <a:r>
              <a:rPr lang="en-US" dirty="0"/>
              <a:t>Migration </a:t>
            </a:r>
          </a:p>
          <a:p>
            <a:pPr marL="690563" lvl="1" indent="-406400">
              <a:lnSpc>
                <a:spcPct val="100000"/>
              </a:lnSpc>
              <a:spcBef>
                <a:spcPts val="1600"/>
              </a:spcBef>
            </a:pPr>
            <a:r>
              <a:rPr lang="en-US" dirty="0"/>
              <a:t>Backup and recovery</a:t>
            </a:r>
          </a:p>
          <a:p>
            <a:pPr marL="690563" lvl="1" indent="-406400">
              <a:lnSpc>
                <a:spcPct val="100000"/>
              </a:lnSpc>
              <a:spcBef>
                <a:spcPts val="1600"/>
              </a:spcBef>
            </a:pPr>
            <a:r>
              <a:rPr lang="en-US" dirty="0"/>
              <a:t>Patching</a:t>
            </a:r>
          </a:p>
          <a:p>
            <a:pPr marL="690563" lvl="1" indent="-406400">
              <a:lnSpc>
                <a:spcPct val="100000"/>
              </a:lnSpc>
              <a:spcBef>
                <a:spcPts val="1600"/>
              </a:spcBef>
            </a:pPr>
            <a:r>
              <a:rPr lang="en-US" dirty="0"/>
              <a:t>Software upgrades</a:t>
            </a:r>
          </a:p>
          <a:p>
            <a:pPr marL="690563" lvl="1" indent="-406400">
              <a:lnSpc>
                <a:spcPct val="100000"/>
              </a:lnSpc>
              <a:spcBef>
                <a:spcPts val="1600"/>
              </a:spcBef>
            </a:pPr>
            <a:r>
              <a:rPr lang="en-US" dirty="0"/>
              <a:t>Storage upgrades</a:t>
            </a:r>
          </a:p>
          <a:p>
            <a:pPr marL="690563" lvl="1" indent="-406400">
              <a:lnSpc>
                <a:spcPct val="100000"/>
              </a:lnSpc>
              <a:spcBef>
                <a:spcPts val="1600"/>
              </a:spcBef>
            </a:pPr>
            <a:r>
              <a:rPr lang="en-US" dirty="0"/>
              <a:t>Frequent server upgrades</a:t>
            </a:r>
          </a:p>
          <a:p>
            <a:pPr marL="690563" lvl="1" indent="-406400">
              <a:lnSpc>
                <a:spcPct val="100000"/>
              </a:lnSpc>
              <a:spcBef>
                <a:spcPts val="1600"/>
              </a:spcBef>
            </a:pPr>
            <a:r>
              <a:rPr lang="en-US" dirty="0"/>
              <a:t>Hardware crash</a:t>
            </a:r>
          </a:p>
          <a:p>
            <a:pPr lvl="1">
              <a:lnSpc>
                <a:spcPct val="100000"/>
              </a:lnSpc>
              <a:spcBef>
                <a:spcPts val="1600"/>
              </a:spcBef>
            </a:pPr>
            <a:endParaRPr lang="en-US" sz="1200" dirty="0"/>
          </a:p>
        </p:txBody>
      </p:sp>
    </p:spTree>
    <p:custDataLst>
      <p:tags r:id="rId1"/>
    </p:custDataLst>
    <p:extLst>
      <p:ext uri="{BB962C8B-B14F-4D97-AF65-F5344CB8AC3E}">
        <p14:creationId xmlns:p14="http://schemas.microsoft.com/office/powerpoint/2010/main" val="172583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RDS Security</a:t>
            </a:r>
          </a:p>
        </p:txBody>
      </p:sp>
      <p:sp>
        <p:nvSpPr>
          <p:cNvPr id="3" name="Content Placeholder 2"/>
          <p:cNvSpPr>
            <a:spLocks noGrp="1"/>
          </p:cNvSpPr>
          <p:nvPr>
            <p:ph idx="1"/>
          </p:nvPr>
        </p:nvSpPr>
        <p:spPr>
          <a:xfrm>
            <a:off x="238539" y="1440305"/>
            <a:ext cx="11354021" cy="4913308"/>
          </a:xfrm>
        </p:spPr>
        <p:txBody>
          <a:bodyPr>
            <a:noAutofit/>
          </a:bodyPr>
          <a:lstStyle/>
          <a:p>
            <a:pPr marL="465138" lvl="1" indent="-465138">
              <a:lnSpc>
                <a:spcPct val="100000"/>
              </a:lnSpc>
              <a:spcBef>
                <a:spcPts val="1200"/>
              </a:spcBef>
            </a:pPr>
            <a:r>
              <a:rPr lang="en-US" dirty="0"/>
              <a:t>Control Amazon RDS DB instance access via security groups.</a:t>
            </a:r>
          </a:p>
          <a:p>
            <a:pPr marL="465138" lvl="1" indent="-465138">
              <a:lnSpc>
                <a:spcPct val="100000"/>
              </a:lnSpc>
              <a:spcBef>
                <a:spcPts val="1200"/>
              </a:spcBef>
            </a:pPr>
            <a:r>
              <a:rPr lang="en-US" dirty="0"/>
              <a:t>Encrypted instances are currently available for all database engines supported in Amazon RDS.</a:t>
            </a:r>
          </a:p>
          <a:p>
            <a:pPr marL="465138" lvl="1" indent="-465138">
              <a:lnSpc>
                <a:spcPct val="100000"/>
              </a:lnSpc>
              <a:spcBef>
                <a:spcPts val="1200"/>
              </a:spcBef>
            </a:pPr>
            <a:r>
              <a:rPr lang="en-US" dirty="0"/>
              <a:t>Use AWS Identity and Access Management (IAM) to control which Amazon RDS operations each individual user has permission to call.</a:t>
            </a:r>
          </a:p>
          <a:p>
            <a:pPr marL="465138" lvl="1" indent="-465138">
              <a:lnSpc>
                <a:spcPct val="100000"/>
              </a:lnSpc>
              <a:spcBef>
                <a:spcPts val="1200"/>
              </a:spcBef>
            </a:pPr>
            <a:r>
              <a:rPr lang="en-US" dirty="0"/>
              <a:t>Encrypt connections between your application and your DB instance using SSL/TLS.</a:t>
            </a:r>
          </a:p>
          <a:p>
            <a:pPr marL="465138" lvl="1" indent="-465138">
              <a:lnSpc>
                <a:spcPct val="100000"/>
              </a:lnSpc>
              <a:spcBef>
                <a:spcPts val="1200"/>
              </a:spcBef>
            </a:pPr>
            <a:r>
              <a:rPr lang="en-US" dirty="0"/>
              <a:t>Transparent Data Encryption (TDE) is supported for SQL Server and Oracle.</a:t>
            </a:r>
          </a:p>
          <a:p>
            <a:pPr marL="465138" lvl="1" indent="-465138">
              <a:lnSpc>
                <a:spcPct val="100000"/>
              </a:lnSpc>
              <a:spcBef>
                <a:spcPts val="1200"/>
              </a:spcBef>
            </a:pPr>
            <a:r>
              <a:rPr lang="en-US" dirty="0"/>
              <a:t>You can receive notifications of important events that can occur on your Amazon RDS instance.</a:t>
            </a:r>
          </a:p>
        </p:txBody>
      </p:sp>
    </p:spTree>
    <p:custDataLst>
      <p:tags r:id="rId1"/>
    </p:custDataLst>
    <p:extLst>
      <p:ext uri="{BB962C8B-B14F-4D97-AF65-F5344CB8AC3E}">
        <p14:creationId xmlns:p14="http://schemas.microsoft.com/office/powerpoint/2010/main" val="1228565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Reality of Web-Based Applications</a:t>
            </a:r>
          </a:p>
        </p:txBody>
      </p:sp>
      <p:sp>
        <p:nvSpPr>
          <p:cNvPr id="3" name="Content Placeholder 2"/>
          <p:cNvSpPr>
            <a:spLocks noGrp="1"/>
          </p:cNvSpPr>
          <p:nvPr>
            <p:ph idx="1"/>
          </p:nvPr>
        </p:nvSpPr>
        <p:spPr>
          <a:xfrm>
            <a:off x="238538" y="1440304"/>
            <a:ext cx="11115261" cy="3976843"/>
          </a:xfrm>
        </p:spPr>
        <p:txBody>
          <a:bodyPr>
            <a:normAutofit/>
          </a:bodyPr>
          <a:lstStyle/>
          <a:p>
            <a:pPr marL="0" indent="0">
              <a:lnSpc>
                <a:spcPct val="100000"/>
              </a:lnSpc>
              <a:buNone/>
            </a:pPr>
            <a:r>
              <a:rPr lang="en-US" dirty="0"/>
              <a:t>Your applications being unavailable:</a:t>
            </a:r>
          </a:p>
          <a:p>
            <a:pPr marL="800100" lvl="1" indent="-350838" fontAlgn="base">
              <a:lnSpc>
                <a:spcPct val="100000"/>
              </a:lnSpc>
            </a:pPr>
            <a:r>
              <a:rPr lang="en-US" dirty="0"/>
              <a:t>Leads to revenue loss.</a:t>
            </a:r>
          </a:p>
          <a:p>
            <a:pPr marL="800100" lvl="1" indent="-350838" fontAlgn="base">
              <a:lnSpc>
                <a:spcPct val="100000"/>
              </a:lnSpc>
            </a:pPr>
            <a:r>
              <a:rPr lang="en-US" dirty="0"/>
              <a:t>Has an impact on customer loyalty and your brand image.</a:t>
            </a:r>
          </a:p>
          <a:p>
            <a:pPr marL="0" indent="0">
              <a:lnSpc>
                <a:spcPct val="100000"/>
              </a:lnSpc>
              <a:buNone/>
            </a:pPr>
            <a:r>
              <a:rPr lang="en-US" dirty="0"/>
              <a:t>Performance translates to:</a:t>
            </a:r>
          </a:p>
          <a:p>
            <a:pPr marL="800100" lvl="1" indent="-350838" fontAlgn="base">
              <a:lnSpc>
                <a:spcPct val="100000"/>
              </a:lnSpc>
            </a:pPr>
            <a:r>
              <a:rPr lang="en-US" dirty="0"/>
              <a:t>High page views.</a:t>
            </a:r>
          </a:p>
          <a:p>
            <a:pPr marL="800100" lvl="1" indent="-350838" fontAlgn="base">
              <a:lnSpc>
                <a:spcPct val="100000"/>
              </a:lnSpc>
            </a:pPr>
            <a:r>
              <a:rPr lang="en-US" dirty="0"/>
              <a:t>Better customer experience. </a:t>
            </a:r>
          </a:p>
          <a:p>
            <a:pPr marL="800100" lvl="1" indent="-350838" fontAlgn="base">
              <a:lnSpc>
                <a:spcPct val="100000"/>
              </a:lnSpc>
            </a:pPr>
            <a:r>
              <a:rPr lang="en-US" dirty="0"/>
              <a:t>Higher conversion rates.</a:t>
            </a:r>
          </a:p>
        </p:txBody>
      </p:sp>
      <p:sp>
        <p:nvSpPr>
          <p:cNvPr id="5" name="Right Arrow Callout 39"/>
          <p:cNvSpPr/>
          <p:nvPr/>
        </p:nvSpPr>
        <p:spPr>
          <a:xfrm>
            <a:off x="1117894" y="5043267"/>
            <a:ext cx="2679739" cy="954796"/>
          </a:xfrm>
          <a:prstGeom prst="rightArrowCallout">
            <a:avLst>
              <a:gd name="adj1" fmla="val 25000"/>
              <a:gd name="adj2" fmla="val 25000"/>
              <a:gd name="adj3" fmla="val 25000"/>
              <a:gd name="adj4" fmla="val 80140"/>
            </a:avLst>
          </a:prstGeom>
          <a:solidFill>
            <a:schemeClr val="accent1">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 1-second </a:t>
            </a: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DELAY</a:t>
            </a: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in page load time</a:t>
            </a:r>
          </a:p>
        </p:txBody>
      </p:sp>
      <p:sp>
        <p:nvSpPr>
          <p:cNvPr id="6" name="Right Arrow Callout 40"/>
          <p:cNvSpPr/>
          <p:nvPr/>
        </p:nvSpPr>
        <p:spPr>
          <a:xfrm>
            <a:off x="3797632" y="5043267"/>
            <a:ext cx="2453089" cy="954796"/>
          </a:xfrm>
          <a:prstGeom prst="rightArrowCallout">
            <a:avLst>
              <a:gd name="adj1" fmla="val 25000"/>
              <a:gd name="adj2" fmla="val 25000"/>
              <a:gd name="adj3" fmla="val 25000"/>
              <a:gd name="adj4" fmla="val 75755"/>
            </a:avLst>
          </a:prstGeom>
          <a:solidFill>
            <a:schemeClr val="accent6">
              <a:lumMod val="40000"/>
              <a:lumOff val="6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7% Loss</a:t>
            </a: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in Conversions</a:t>
            </a:r>
          </a:p>
        </p:txBody>
      </p:sp>
      <p:sp>
        <p:nvSpPr>
          <p:cNvPr id="7" name="Right Arrow Callout 41"/>
          <p:cNvSpPr/>
          <p:nvPr/>
        </p:nvSpPr>
        <p:spPr>
          <a:xfrm>
            <a:off x="6250721" y="5043267"/>
            <a:ext cx="2453089" cy="954796"/>
          </a:xfrm>
          <a:prstGeom prst="rightArrowCallout">
            <a:avLst>
              <a:gd name="adj1" fmla="val 25000"/>
              <a:gd name="adj2" fmla="val 25000"/>
              <a:gd name="adj3" fmla="val 25000"/>
              <a:gd name="adj4" fmla="val 75755"/>
            </a:avLst>
          </a:prstGeom>
          <a:solidFill>
            <a:schemeClr val="accent4">
              <a:lumMod val="60000"/>
              <a:lumOff val="4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11% Fewer</a:t>
            </a: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Page Views</a:t>
            </a:r>
          </a:p>
        </p:txBody>
      </p:sp>
      <p:grpSp>
        <p:nvGrpSpPr>
          <p:cNvPr id="12" name="Group 42"/>
          <p:cNvGrpSpPr/>
          <p:nvPr/>
        </p:nvGrpSpPr>
        <p:grpSpPr>
          <a:xfrm>
            <a:off x="8699374" y="5043266"/>
            <a:ext cx="2296376" cy="932329"/>
            <a:chOff x="6265271" y="2756647"/>
            <a:chExt cx="1722282" cy="699247"/>
          </a:xfrm>
        </p:grpSpPr>
        <p:sp>
          <p:nvSpPr>
            <p:cNvPr id="10" name="Rectangle 43"/>
            <p:cNvSpPr/>
            <p:nvPr/>
          </p:nvSpPr>
          <p:spPr>
            <a:xfrm>
              <a:off x="6265271" y="2756647"/>
              <a:ext cx="1722282" cy="699247"/>
            </a:xfrm>
            <a:prstGeom prst="rect">
              <a:avLst/>
            </a:prstGeom>
            <a:solidFill>
              <a:srgbClr val="FFCCFF"/>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44"/>
            <p:cNvSpPr txBox="1"/>
            <p:nvPr/>
          </p:nvSpPr>
          <p:spPr>
            <a:xfrm>
              <a:off x="6393547" y="2809563"/>
              <a:ext cx="1465729" cy="623248"/>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16% Decrease </a:t>
              </a:r>
              <a:r>
                <a:rPr lang="en-US" sz="1600" dirty="0">
                  <a:latin typeface="Amazon Ember" panose="020B0603020204020204" pitchFamily="34" charset="0"/>
                  <a:ea typeface="Amazon Ember" panose="020B0603020204020204" pitchFamily="34" charset="0"/>
                  <a:cs typeface="Amazon Ember" panose="020B0603020204020204" pitchFamily="34" charset="0"/>
                </a:rPr>
                <a:t>in Customer Satisfaction</a:t>
              </a:r>
            </a:p>
          </p:txBody>
        </p:sp>
      </p:grpSp>
      <p:sp>
        <p:nvSpPr>
          <p:cNvPr id="14" name="TextBox 52"/>
          <p:cNvSpPr txBox="1"/>
          <p:nvPr/>
        </p:nvSpPr>
        <p:spPr>
          <a:xfrm>
            <a:off x="8497638" y="5998063"/>
            <a:ext cx="3911600" cy="276999"/>
          </a:xfrm>
          <a:prstGeom prst="rect">
            <a:avLst/>
          </a:prstGeom>
          <a:noFill/>
        </p:spPr>
        <p:txBody>
          <a:bodyPr wrap="square" rtlCol="0">
            <a:spAutoFit/>
          </a:bodyPr>
          <a:lstStyle/>
          <a:p>
            <a:pPr algn="ctr"/>
            <a:r>
              <a:rPr lang="en-US" sz="1200" dirty="0"/>
              <a:t>by strangeloop</a:t>
            </a:r>
          </a:p>
        </p:txBody>
      </p:sp>
    </p:spTree>
    <p:custDataLst>
      <p:tags r:id="rId1"/>
    </p:custDataLst>
    <p:extLst>
      <p:ext uri="{BB962C8B-B14F-4D97-AF65-F5344CB8AC3E}">
        <p14:creationId xmlns:p14="http://schemas.microsoft.com/office/powerpoint/2010/main" val="2038508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Aurora Overview</a:t>
            </a:r>
          </a:p>
        </p:txBody>
      </p:sp>
      <p:sp>
        <p:nvSpPr>
          <p:cNvPr id="3" name="Content Placeholder 2"/>
          <p:cNvSpPr>
            <a:spLocks noGrp="1"/>
          </p:cNvSpPr>
          <p:nvPr>
            <p:ph idx="1"/>
          </p:nvPr>
        </p:nvSpPr>
        <p:spPr>
          <a:xfrm>
            <a:off x="238539" y="1254038"/>
            <a:ext cx="11614794" cy="5572521"/>
          </a:xfrm>
        </p:spPr>
        <p:txBody>
          <a:bodyPr>
            <a:noAutofit/>
          </a:bodyPr>
          <a:lstStyle/>
          <a:p>
            <a:pPr marL="304792" lvl="1" indent="-304792">
              <a:lnSpc>
                <a:spcPct val="100000"/>
              </a:lnSpc>
              <a:spcBef>
                <a:spcPts val="1600"/>
              </a:spcBef>
            </a:pPr>
            <a:r>
              <a:rPr lang="en-US" dirty="0"/>
              <a:t>A relational database delivered using service-oriented architectures.</a:t>
            </a:r>
          </a:p>
          <a:p>
            <a:pPr marL="304792" lvl="1" indent="-304792">
              <a:lnSpc>
                <a:spcPct val="100000"/>
              </a:lnSpc>
              <a:spcBef>
                <a:spcPts val="1600"/>
              </a:spcBef>
            </a:pPr>
            <a:r>
              <a:rPr lang="en-US" dirty="0"/>
              <a:t>Similar to how Amazon DynamoDB is a managed version of an Amazon EC2-hosted NoSQL engine.</a:t>
            </a:r>
          </a:p>
          <a:p>
            <a:pPr marL="304792" lvl="1" indent="-304792">
              <a:lnSpc>
                <a:spcPct val="100000"/>
              </a:lnSpc>
              <a:spcBef>
                <a:spcPts val="1600"/>
              </a:spcBef>
            </a:pPr>
            <a:r>
              <a:rPr lang="en-US" dirty="0"/>
              <a:t>Scalable and highly available, and it uses Amazon S3.</a:t>
            </a:r>
          </a:p>
          <a:p>
            <a:pPr marL="304792" lvl="1" indent="-304792">
              <a:lnSpc>
                <a:spcPct val="100000"/>
              </a:lnSpc>
              <a:spcBef>
                <a:spcPts val="1600"/>
              </a:spcBef>
            </a:pPr>
            <a:r>
              <a:rPr lang="en-US" dirty="0"/>
              <a:t>Drop-in compatible with MySQL 5.6.</a:t>
            </a:r>
          </a:p>
          <a:p>
            <a:pPr marL="304792" lvl="1" indent="-304792">
              <a:lnSpc>
                <a:spcPct val="100000"/>
              </a:lnSpc>
              <a:spcBef>
                <a:spcPts val="1600"/>
              </a:spcBef>
            </a:pPr>
            <a:r>
              <a:rPr lang="en-US" dirty="0"/>
              <a:t>Amazon RDS MySQL customers can select options for migration.</a:t>
            </a:r>
          </a:p>
          <a:p>
            <a:pPr marL="304792" lvl="1" indent="-304792">
              <a:lnSpc>
                <a:spcPct val="100000"/>
              </a:lnSpc>
              <a:spcBef>
                <a:spcPts val="1600"/>
              </a:spcBef>
            </a:pPr>
            <a:r>
              <a:rPr lang="en-US" dirty="0"/>
              <a:t>Amazon EC2 (or on-premises) MySQL users can import their data file.</a:t>
            </a:r>
          </a:p>
          <a:p>
            <a:pPr marL="304792" lvl="1" indent="-304792">
              <a:lnSpc>
                <a:spcPct val="100000"/>
              </a:lnSpc>
              <a:spcBef>
                <a:spcPts val="1600"/>
              </a:spcBef>
            </a:pPr>
            <a:r>
              <a:rPr lang="en-US" dirty="0"/>
              <a:t>Compatible with PostgreSQL.</a:t>
            </a:r>
          </a:p>
          <a:p>
            <a:pPr marL="304792" lvl="1" indent="-304792">
              <a:spcBef>
                <a:spcPts val="1600"/>
              </a:spcBef>
            </a:pPr>
            <a:endParaRPr lang="en-US" sz="2200" dirty="0"/>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7858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606501" cy="779463"/>
          </a:xfrm>
        </p:spPr>
        <p:txBody>
          <a:bodyPr>
            <a:normAutofit/>
          </a:bodyPr>
          <a:lstStyle/>
          <a:p>
            <a:r>
              <a:rPr lang="en-US" sz="4200" dirty="0"/>
              <a:t>Amazon Aurora: Scalable Performance</a:t>
            </a:r>
          </a:p>
        </p:txBody>
      </p:sp>
      <p:sp>
        <p:nvSpPr>
          <p:cNvPr id="3" name="Content Placeholder 2"/>
          <p:cNvSpPr>
            <a:spLocks noGrp="1"/>
          </p:cNvSpPr>
          <p:nvPr>
            <p:ph idx="1"/>
          </p:nvPr>
        </p:nvSpPr>
        <p:spPr>
          <a:xfrm>
            <a:off x="238538" y="1440305"/>
            <a:ext cx="11303221" cy="4913308"/>
          </a:xfrm>
        </p:spPr>
        <p:txBody>
          <a:bodyPr>
            <a:normAutofit/>
          </a:bodyPr>
          <a:lstStyle/>
          <a:p>
            <a:pPr marL="465138" indent="-465138"/>
            <a:r>
              <a:rPr lang="en-US" dirty="0"/>
              <a:t>Is integrated with Amazon S3 for continuous backup.</a:t>
            </a:r>
          </a:p>
          <a:p>
            <a:pPr marL="1087438" lvl="1" indent="-342900"/>
            <a:r>
              <a:rPr lang="en-US" dirty="0"/>
              <a:t>Six copies replicated across three Availability Zones. </a:t>
            </a:r>
          </a:p>
          <a:p>
            <a:pPr marL="465138" indent="-465138">
              <a:lnSpc>
                <a:spcPct val="100000"/>
              </a:lnSpc>
            </a:pPr>
            <a:r>
              <a:rPr lang="en-US" dirty="0"/>
              <a:t>Moves logging and storage layer into multi-tenant, scalable service layer.</a:t>
            </a:r>
          </a:p>
          <a:p>
            <a:pPr marL="465138" indent="-465138"/>
            <a:r>
              <a:rPr lang="en-US" dirty="0"/>
              <a:t>Uses SSD data plane up to 64 TB max DB volume </a:t>
            </a:r>
          </a:p>
          <a:p>
            <a:pPr marL="1087438" lvl="1" indent="-342900">
              <a:lnSpc>
                <a:spcPct val="100000"/>
              </a:lnSpc>
            </a:pPr>
            <a:r>
              <a:rPr lang="en-US" dirty="0"/>
              <a:t>Pay only for consumed amount.</a:t>
            </a:r>
          </a:p>
          <a:p>
            <a:pPr marL="1087438" lvl="1" indent="-342900">
              <a:lnSpc>
                <a:spcPct val="100000"/>
              </a:lnSpc>
            </a:pPr>
            <a:r>
              <a:rPr lang="en-US" dirty="0"/>
              <a:t>Added in 10GB increments.</a:t>
            </a:r>
          </a:p>
          <a:p>
            <a:endParaRPr lang="en-US" dirty="0"/>
          </a:p>
        </p:txBody>
      </p:sp>
    </p:spTree>
    <p:custDataLst>
      <p:tags r:id="rId1"/>
    </p:custDataLst>
    <p:extLst>
      <p:ext uri="{BB962C8B-B14F-4D97-AF65-F5344CB8AC3E}">
        <p14:creationId xmlns:p14="http://schemas.microsoft.com/office/powerpoint/2010/main" val="1350200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Aurora: Resilient Design</a:t>
            </a:r>
          </a:p>
        </p:txBody>
      </p:sp>
      <p:sp>
        <p:nvSpPr>
          <p:cNvPr id="3" name="Content Placeholder 2"/>
          <p:cNvSpPr>
            <a:spLocks noGrp="1"/>
          </p:cNvSpPr>
          <p:nvPr>
            <p:ph idx="1"/>
          </p:nvPr>
        </p:nvSpPr>
        <p:spPr>
          <a:xfrm>
            <a:off x="238539" y="1281278"/>
            <a:ext cx="11385190" cy="5444985"/>
          </a:xfrm>
        </p:spPr>
        <p:txBody>
          <a:bodyPr>
            <a:normAutofit fontScale="85000" lnSpcReduction="20000"/>
          </a:bodyPr>
          <a:lstStyle/>
          <a:p>
            <a:r>
              <a:rPr lang="en-US" dirty="0"/>
              <a:t>99.99 percent available.</a:t>
            </a:r>
          </a:p>
          <a:p>
            <a:r>
              <a:rPr lang="en-US" dirty="0"/>
              <a:t>Instant crash recovery.</a:t>
            </a:r>
          </a:p>
          <a:p>
            <a:pPr lvl="1"/>
            <a:r>
              <a:rPr lang="en-US" sz="2600" dirty="0"/>
              <a:t>Compare to traditional DBs that replay all logs over single thread.</a:t>
            </a:r>
          </a:p>
          <a:p>
            <a:pPr lvl="1"/>
            <a:r>
              <a:rPr lang="en-US" sz="2600" dirty="0"/>
              <a:t>Aurora replays redo records as part of a disk read.</a:t>
            </a:r>
          </a:p>
          <a:p>
            <a:pPr lvl="1"/>
            <a:r>
              <a:rPr lang="en-US" sz="2600" dirty="0"/>
              <a:t>Parallel, distributed asynchronous recovery.</a:t>
            </a:r>
          </a:p>
          <a:p>
            <a:r>
              <a:rPr lang="en-US" dirty="0"/>
              <a:t>Cache layer survives DB restarts, improving read response.</a:t>
            </a:r>
          </a:p>
          <a:p>
            <a:r>
              <a:rPr lang="en-US" dirty="0"/>
              <a:t>Read replicas designed for instant promotion.</a:t>
            </a:r>
          </a:p>
          <a:p>
            <a:pPr lvl="1"/>
            <a:r>
              <a:rPr lang="en-US" sz="2600" dirty="0"/>
              <a:t>Up to 15 replicas.</a:t>
            </a:r>
          </a:p>
          <a:p>
            <a:pPr lvl="1"/>
            <a:r>
              <a:rPr lang="en-US" sz="2600" dirty="0"/>
              <a:t>Approximately 10-ms replica lag (compared to seconds or minutes with other database engines).</a:t>
            </a:r>
          </a:p>
          <a:p>
            <a:endParaRPr lang="en-US" dirty="0"/>
          </a:p>
        </p:txBody>
      </p:sp>
    </p:spTree>
    <p:custDataLst>
      <p:tags r:id="rId1"/>
    </p:custDataLst>
    <p:extLst>
      <p:ext uri="{BB962C8B-B14F-4D97-AF65-F5344CB8AC3E}">
        <p14:creationId xmlns:p14="http://schemas.microsoft.com/office/powerpoint/2010/main" val="221393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43" y="1895061"/>
            <a:ext cx="11301726" cy="2993654"/>
          </a:xfrm>
        </p:spPr>
        <p:txBody>
          <a:bodyPr/>
          <a:lstStyle/>
          <a:p>
            <a:r>
              <a:rPr lang="en-US" sz="4800" dirty="0"/>
              <a:t>Lab: Implementing a Serverless Architecture with AWS Managed Services</a:t>
            </a:r>
          </a:p>
        </p:txBody>
      </p:sp>
      <p:grpSp>
        <p:nvGrpSpPr>
          <p:cNvPr id="5" name="Group 4"/>
          <p:cNvGrpSpPr/>
          <p:nvPr/>
        </p:nvGrpSpPr>
        <p:grpSpPr>
          <a:xfrm>
            <a:off x="11084201" y="5586978"/>
            <a:ext cx="403626" cy="461287"/>
            <a:chOff x="11273042" y="5905029"/>
            <a:chExt cx="403626" cy="461287"/>
          </a:xfrm>
        </p:grpSpPr>
        <p:sp>
          <p:nvSpPr>
            <p:cNvPr id="6" name="Oval 5"/>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3042" y="5905029"/>
              <a:ext cx="403626" cy="461287"/>
            </a:xfrm>
            <a:prstGeom prst="rect">
              <a:avLst/>
            </a:prstGeom>
          </p:spPr>
        </p:pic>
      </p:grpSp>
      <p:sp>
        <p:nvSpPr>
          <p:cNvPr id="8" name="TextBox 7"/>
          <p:cNvSpPr txBox="1"/>
          <p:nvPr/>
        </p:nvSpPr>
        <p:spPr>
          <a:xfrm>
            <a:off x="10666883" y="6039272"/>
            <a:ext cx="1204686"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 45 minutes</a:t>
            </a:r>
          </a:p>
        </p:txBody>
      </p:sp>
    </p:spTree>
    <p:custDataLst>
      <p:tags r:id="rId1"/>
    </p:custDataLst>
    <p:extLst>
      <p:ext uri="{BB962C8B-B14F-4D97-AF65-F5344CB8AC3E}">
        <p14:creationId xmlns:p14="http://schemas.microsoft.com/office/powerpoint/2010/main" val="298252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Scenario</a:t>
            </a:r>
          </a:p>
        </p:txBody>
      </p:sp>
      <p:sp>
        <p:nvSpPr>
          <p:cNvPr id="3" name="Content Placeholder 2"/>
          <p:cNvSpPr>
            <a:spLocks noGrp="1"/>
          </p:cNvSpPr>
          <p:nvPr>
            <p:ph idx="1"/>
          </p:nvPr>
        </p:nvSpPr>
        <p:spPr>
          <a:xfrm>
            <a:off x="238539" y="1440305"/>
            <a:ext cx="11276435" cy="4913308"/>
          </a:xfrm>
        </p:spPr>
        <p:txBody>
          <a:bodyPr/>
          <a:lstStyle/>
          <a:p>
            <a:pPr marL="0" indent="0">
              <a:lnSpc>
                <a:spcPct val="100000"/>
              </a:lnSpc>
              <a:spcBef>
                <a:spcPts val="1200"/>
              </a:spcBef>
              <a:buNone/>
            </a:pPr>
            <a:r>
              <a:rPr lang="en-US" sz="2667" dirty="0"/>
              <a:t>In this lab, you will put together a </a:t>
            </a:r>
            <a:r>
              <a:rPr lang="en-US" sz="2667"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serverless architecture </a:t>
            </a:r>
            <a:r>
              <a:rPr lang="en-US" sz="2667" dirty="0"/>
              <a:t>that processes a text file, stores the information intelligently into DynamoDB tables, and sends notifications based on a condition within one of the tables.</a:t>
            </a:r>
          </a:p>
          <a:p>
            <a:pPr marL="0" indent="0">
              <a:lnSpc>
                <a:spcPct val="100000"/>
              </a:lnSpc>
              <a:spcBef>
                <a:spcPts val="1200"/>
              </a:spcBef>
              <a:buNone/>
            </a:pPr>
            <a:endParaRPr lang="en-US" sz="2667" dirty="0"/>
          </a:p>
          <a:p>
            <a:pPr marL="0" indent="0">
              <a:lnSpc>
                <a:spcPct val="100000"/>
              </a:lnSpc>
              <a:spcBef>
                <a:spcPts val="1200"/>
              </a:spcBef>
              <a:buNone/>
            </a:pPr>
            <a:r>
              <a:rPr lang="en-US" sz="2667" dirty="0"/>
              <a:t>You will use these services:</a:t>
            </a:r>
          </a:p>
        </p:txBody>
      </p:sp>
      <p:sp>
        <p:nvSpPr>
          <p:cNvPr id="21" name="TextBox 20"/>
          <p:cNvSpPr txBox="1"/>
          <p:nvPr/>
        </p:nvSpPr>
        <p:spPr>
          <a:xfrm>
            <a:off x="775605" y="5348498"/>
            <a:ext cx="1193003" cy="207509"/>
          </a:xfrm>
          <a:prstGeom prst="rect">
            <a:avLst/>
          </a:prstGeom>
          <a:noFill/>
        </p:spPr>
        <p:txBody>
          <a:bodyPr wrap="square" lIns="0" tIns="0" rIns="0" bIns="0" rtlCol="0" anchor="t">
            <a:no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Amazon</a:t>
            </a:r>
            <a:br>
              <a:rPr lang="en-US" b="1"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SNS</a:t>
            </a:r>
          </a:p>
        </p:txBody>
      </p:sp>
      <p:sp>
        <p:nvSpPr>
          <p:cNvPr id="25" name="TextBox 24"/>
          <p:cNvSpPr txBox="1"/>
          <p:nvPr/>
        </p:nvSpPr>
        <p:spPr>
          <a:xfrm>
            <a:off x="6584821" y="5340738"/>
            <a:ext cx="1132105" cy="274940"/>
          </a:xfrm>
          <a:prstGeom prst="rect">
            <a:avLst/>
          </a:prstGeom>
          <a:noFill/>
        </p:spPr>
        <p:txBody>
          <a:bodyPr wrap="square" lIns="0" tIns="0" rIns="0" bIns="0" rtlCol="0" anchor="t">
            <a:no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29" name="TextBox 28"/>
          <p:cNvSpPr txBox="1"/>
          <p:nvPr/>
        </p:nvSpPr>
        <p:spPr>
          <a:xfrm>
            <a:off x="4728703" y="5348498"/>
            <a:ext cx="1100008" cy="207509"/>
          </a:xfrm>
          <a:prstGeom prst="rect">
            <a:avLst/>
          </a:prstGeom>
          <a:noFill/>
        </p:spPr>
        <p:txBody>
          <a:bodyPr wrap="square" lIns="0" tIns="0" rIns="0" bIns="0" rtlCol="0" anchor="t">
            <a:no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b="1" dirty="0">
                <a:latin typeface="Amazon Ember" panose="020B0603020204020204" pitchFamily="34" charset="0"/>
                <a:ea typeface="Amazon Ember" panose="020B0603020204020204" pitchFamily="34" charset="0"/>
                <a:cs typeface="Amazon Ember" panose="020B0603020204020204" pitchFamily="34" charset="0"/>
              </a:rPr>
              <a:t>Lambda</a:t>
            </a:r>
          </a:p>
        </p:txBody>
      </p:sp>
      <p:sp>
        <p:nvSpPr>
          <p:cNvPr id="17" name="TextBox 16"/>
          <p:cNvSpPr txBox="1"/>
          <p:nvPr/>
        </p:nvSpPr>
        <p:spPr>
          <a:xfrm>
            <a:off x="2778247" y="5353615"/>
            <a:ext cx="975360" cy="207509"/>
          </a:xfrm>
          <a:prstGeom prst="rect">
            <a:avLst/>
          </a:prstGeom>
          <a:noFill/>
        </p:spPr>
        <p:txBody>
          <a:bodyPr wrap="square" lIns="0" tIns="0" rIns="0" bIns="0" rtlCol="0" anchor="t">
            <a:no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Amazon</a:t>
            </a:r>
            <a:br>
              <a:rPr lang="en-US" b="1"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S3</a:t>
            </a:r>
          </a:p>
        </p:txBody>
      </p:sp>
      <p:sp>
        <p:nvSpPr>
          <p:cNvPr id="19" name="TextBox 18"/>
          <p:cNvSpPr txBox="1"/>
          <p:nvPr/>
        </p:nvSpPr>
        <p:spPr>
          <a:xfrm>
            <a:off x="8314890" y="5340738"/>
            <a:ext cx="1322885" cy="207509"/>
          </a:xfrm>
          <a:prstGeom prst="rect">
            <a:avLst/>
          </a:prstGeom>
          <a:noFill/>
        </p:spPr>
        <p:txBody>
          <a:bodyPr wrap="square" lIns="0" tIns="0" rIns="0" bIns="0" rtlCol="0" anchor="t">
            <a:no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Amazon</a:t>
            </a:r>
            <a:br>
              <a:rPr lang="en-US" b="1"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DynamoDB</a:t>
            </a:r>
          </a:p>
        </p:txBody>
      </p:sp>
      <p:sp>
        <p:nvSpPr>
          <p:cNvPr id="15" name="TextBox 14"/>
          <p:cNvSpPr txBox="1"/>
          <p:nvPr/>
        </p:nvSpPr>
        <p:spPr>
          <a:xfrm>
            <a:off x="10321971" y="5340738"/>
            <a:ext cx="1193003" cy="207509"/>
          </a:xfrm>
          <a:prstGeom prst="rect">
            <a:avLst/>
          </a:prstGeom>
          <a:noFill/>
        </p:spPr>
        <p:txBody>
          <a:bodyPr wrap="square" lIns="0" tIns="0" rIns="0" bIns="0" rtlCol="0" anchor="t">
            <a:no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b="1" dirty="0">
                <a:latin typeface="Amazon Ember" panose="020B0603020204020204" pitchFamily="34" charset="0"/>
                <a:ea typeface="Amazon Ember" panose="020B0603020204020204" pitchFamily="34" charset="0"/>
                <a:cs typeface="Amazon Ember" panose="020B0603020204020204" pitchFamily="34" charset="0"/>
              </a:rPr>
              <a:t>SQS</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47" y="4209339"/>
            <a:ext cx="825893" cy="825893"/>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0803" y="4113275"/>
            <a:ext cx="787509" cy="94501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3530" y="4136204"/>
            <a:ext cx="749189" cy="899027"/>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7937" y="4077247"/>
            <a:ext cx="525876" cy="996399"/>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0382" y="4176777"/>
            <a:ext cx="736183" cy="88341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1426" y="4174116"/>
            <a:ext cx="724621" cy="802659"/>
          </a:xfrm>
          <a:prstGeom prst="rect">
            <a:avLst/>
          </a:prstGeom>
        </p:spPr>
      </p:pic>
    </p:spTree>
    <p:custDataLst>
      <p:tags r:id="rId1"/>
    </p:custDataLst>
    <p:extLst>
      <p:ext uri="{BB962C8B-B14F-4D97-AF65-F5344CB8AC3E}">
        <p14:creationId xmlns:p14="http://schemas.microsoft.com/office/powerpoint/2010/main" val="119166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Tasks</a:t>
            </a:r>
          </a:p>
        </p:txBody>
      </p:sp>
      <p:sp>
        <p:nvSpPr>
          <p:cNvPr id="3" name="Content Placeholder 2"/>
          <p:cNvSpPr>
            <a:spLocks noGrp="1"/>
          </p:cNvSpPr>
          <p:nvPr>
            <p:ph idx="1"/>
          </p:nvPr>
        </p:nvSpPr>
        <p:spPr>
          <a:xfrm>
            <a:off x="3723203" y="1437890"/>
            <a:ext cx="6507701" cy="4913308"/>
          </a:xfrm>
        </p:spPr>
        <p:txBody>
          <a:bodyPr/>
          <a:lstStyle/>
          <a:p>
            <a:pPr marL="219456" indent="0">
              <a:spcAft>
                <a:spcPts val="2133"/>
              </a:spcAft>
              <a:buNone/>
            </a:pPr>
            <a:r>
              <a:rPr lang="en-US" dirty="0"/>
              <a:t>Create two </a:t>
            </a:r>
            <a:r>
              <a:rPr lang="en-US" b="1" dirty="0">
                <a:latin typeface="Amazon Ember" panose="020B0603020204020204" pitchFamily="34" charset="0"/>
                <a:ea typeface="Amazon Ember" panose="020B0603020204020204" pitchFamily="34" charset="0"/>
                <a:cs typeface="Amazon Ember" panose="020B0603020204020204" pitchFamily="34" charset="0"/>
              </a:rPr>
              <a:t>AWS Lambda functions.</a:t>
            </a:r>
          </a:p>
          <a:p>
            <a:pPr marL="219456" indent="0">
              <a:spcAft>
                <a:spcPts val="2133"/>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SNS topic.</a:t>
            </a:r>
          </a:p>
          <a:p>
            <a:pPr marL="219456" indent="0">
              <a:spcAft>
                <a:spcPts val="2133"/>
              </a:spcAft>
              <a:buNone/>
            </a:pPr>
            <a:r>
              <a:rPr lang="en-US" dirty="0"/>
              <a:t>Create two </a:t>
            </a:r>
            <a:r>
              <a:rPr lang="en-US" b="1" dirty="0">
                <a:latin typeface="Amazon Ember" panose="020B0603020204020204" pitchFamily="34" charset="0"/>
                <a:ea typeface="Amazon Ember" panose="020B0603020204020204" pitchFamily="34" charset="0"/>
                <a:cs typeface="Amazon Ember" panose="020B0603020204020204" pitchFamily="34" charset="0"/>
              </a:rPr>
              <a:t>Amazon SQS queues.</a:t>
            </a:r>
          </a:p>
          <a:p>
            <a:pPr marL="219456" indent="0">
              <a:spcAft>
                <a:spcPts val="2133"/>
              </a:spcAft>
              <a:buNone/>
            </a:pPr>
            <a:r>
              <a:rPr lang="en-US" dirty="0"/>
              <a:t>Upload a text file.</a:t>
            </a:r>
            <a:endParaRPr lang="en-US" b="1" dirty="0"/>
          </a:p>
          <a:p>
            <a:pPr marL="219456" indent="0">
              <a:spcAft>
                <a:spcPts val="2133"/>
              </a:spcAft>
              <a:buNone/>
            </a:pPr>
            <a:r>
              <a:rPr lang="en-US" dirty="0"/>
              <a:t>Test the result.</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433" y="1437890"/>
            <a:ext cx="711770" cy="73968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235" y="2471597"/>
            <a:ext cx="800161" cy="80016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9762" y="3565782"/>
            <a:ext cx="815109" cy="543405"/>
          </a:xfrm>
          <a:prstGeom prst="rect">
            <a:avLst/>
          </a:prstGeom>
        </p:spPr>
      </p:pic>
      <p:pic>
        <p:nvPicPr>
          <p:cNvPr id="16" name="Picture 15"/>
          <p:cNvPicPr>
            <a:picLocks noChangeAspect="1"/>
          </p:cNvPicPr>
          <p:nvPr/>
        </p:nvPicPr>
        <p:blipFill>
          <a:blip r:embed="rId7"/>
          <a:stretch>
            <a:fillRect/>
          </a:stretch>
        </p:blipFill>
        <p:spPr>
          <a:xfrm>
            <a:off x="3021162" y="4437223"/>
            <a:ext cx="640641" cy="640641"/>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4278" y="5339132"/>
            <a:ext cx="678925" cy="781897"/>
          </a:xfrm>
          <a:prstGeom prst="rect">
            <a:avLst/>
          </a:prstGeom>
        </p:spPr>
      </p:pic>
    </p:spTree>
    <p:custDataLst>
      <p:tags r:id="rId1"/>
    </p:custDataLst>
    <p:extLst>
      <p:ext uri="{BB962C8B-B14F-4D97-AF65-F5344CB8AC3E}">
        <p14:creationId xmlns:p14="http://schemas.microsoft.com/office/powerpoint/2010/main" val="1108353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Final Product</a:t>
            </a:r>
          </a:p>
        </p:txBody>
      </p:sp>
      <p:sp>
        <p:nvSpPr>
          <p:cNvPr id="25" name="TextBox 7"/>
          <p:cNvSpPr txBox="1"/>
          <p:nvPr/>
        </p:nvSpPr>
        <p:spPr>
          <a:xfrm>
            <a:off x="616974" y="4119633"/>
            <a:ext cx="1219752" cy="36576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S3 Bucket</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Arrow Connector 39"/>
          <p:cNvCxnSpPr/>
          <p:nvPr/>
        </p:nvCxnSpPr>
        <p:spPr>
          <a:xfrm flipH="1">
            <a:off x="1226304" y="2679171"/>
            <a:ext cx="1093" cy="689452"/>
          </a:xfrm>
          <a:prstGeom prst="straightConnector1">
            <a:avLst/>
          </a:prstGeom>
          <a:ln w="28575">
            <a:solidFill>
              <a:schemeClr val="accent2"/>
            </a:solidFill>
            <a:tailEnd type="triangle"/>
          </a:ln>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4"/>
          <a:stretch>
            <a:fillRect/>
          </a:stretch>
        </p:blipFill>
        <p:spPr>
          <a:xfrm>
            <a:off x="832104" y="1593210"/>
            <a:ext cx="789495" cy="789495"/>
          </a:xfrm>
          <a:prstGeom prst="rect">
            <a:avLst/>
          </a:prstGeom>
        </p:spPr>
      </p:pic>
      <p:sp>
        <p:nvSpPr>
          <p:cNvPr id="4" name="Rectangle 3"/>
          <p:cNvSpPr/>
          <p:nvPr/>
        </p:nvSpPr>
        <p:spPr>
          <a:xfrm>
            <a:off x="238539" y="2366791"/>
            <a:ext cx="1976624" cy="205121"/>
          </a:xfrm>
          <a:prstGeom prst="rect">
            <a:avLst/>
          </a:prstGeom>
          <a:noFill/>
        </p:spPr>
        <p:txBody>
          <a:bodyPr wrap="square" lIns="0" tIns="0" rIns="0" bIns="0" rtlCol="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Upload transactions file</a:t>
            </a:r>
          </a:p>
        </p:txBody>
      </p:sp>
      <p:sp>
        <p:nvSpPr>
          <p:cNvPr id="66" name="Rounded Rectangle 65"/>
          <p:cNvSpPr/>
          <p:nvPr/>
        </p:nvSpPr>
        <p:spPr>
          <a:xfrm>
            <a:off x="481647" y="5488871"/>
            <a:ext cx="1914201" cy="49825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pPr algn="ctr"/>
            <a:r>
              <a:rPr lang="en-US" sz="1333"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You will create these resources</a:t>
            </a: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380" y="3390247"/>
            <a:ext cx="670853" cy="695699"/>
          </a:xfrm>
          <a:prstGeom prst="rect">
            <a:avLst/>
          </a:prstGeom>
        </p:spPr>
      </p:pic>
      <p:grpSp>
        <p:nvGrpSpPr>
          <p:cNvPr id="14" name="Group 13"/>
          <p:cNvGrpSpPr/>
          <p:nvPr/>
        </p:nvGrpSpPr>
        <p:grpSpPr>
          <a:xfrm>
            <a:off x="1562278" y="1906524"/>
            <a:ext cx="3524905" cy="3262789"/>
            <a:chOff x="1147262" y="989406"/>
            <a:chExt cx="2643679" cy="2447092"/>
          </a:xfrm>
        </p:grpSpPr>
        <p:sp>
          <p:nvSpPr>
            <p:cNvPr id="41" name="Rounded Rectangle 40"/>
            <p:cNvSpPr/>
            <p:nvPr/>
          </p:nvSpPr>
          <p:spPr>
            <a:xfrm>
              <a:off x="1411308" y="1775271"/>
              <a:ext cx="1260335" cy="166122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99"/>
            <p:cNvSpPr txBox="1"/>
            <p:nvPr/>
          </p:nvSpPr>
          <p:spPr>
            <a:xfrm>
              <a:off x="2964006" y="989406"/>
              <a:ext cx="826935"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i="1" dirty="0">
                  <a:latin typeface="Amazon Ember" panose="020B0603020204020204" pitchFamily="34" charset="0"/>
                  <a:ea typeface="Amazon Ember" panose="020B0603020204020204" pitchFamily="34" charset="0"/>
                  <a:cs typeface="Amazon Ember" panose="020B0603020204020204" pitchFamily="34" charset="0"/>
                </a:rPr>
                <a:t>Customer</a:t>
              </a:r>
              <a:r>
                <a:rPr lang="en-US" sz="1333" b="1" dirty="0">
                  <a:latin typeface="Amazon Ember" panose="020B0603020204020204" pitchFamily="34" charset="0"/>
                  <a:ea typeface="Amazon Ember" panose="020B0603020204020204" pitchFamily="34" charset="0"/>
                  <a:cs typeface="Amazon Ember" panose="020B0603020204020204" pitchFamily="34" charset="0"/>
                </a:rPr>
                <a:t> DynamoDB table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99"/>
            <p:cNvSpPr txBox="1"/>
            <p:nvPr/>
          </p:nvSpPr>
          <p:spPr>
            <a:xfrm>
              <a:off x="2964006" y="3072254"/>
              <a:ext cx="826935"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i="1" dirty="0">
                  <a:latin typeface="Amazon Ember" panose="020B0603020204020204" pitchFamily="34" charset="0"/>
                  <a:ea typeface="Amazon Ember" panose="020B0603020204020204" pitchFamily="34" charset="0"/>
                  <a:cs typeface="Amazon Ember" panose="020B0603020204020204" pitchFamily="34" charset="0"/>
                </a:rPr>
                <a:t>Transactions</a:t>
              </a:r>
              <a:r>
                <a:rPr lang="en-US" sz="1333" b="1" dirty="0">
                  <a:latin typeface="Amazon Ember" panose="020B0603020204020204" pitchFamily="34" charset="0"/>
                  <a:ea typeface="Amazon Ember" panose="020B0603020204020204" pitchFamily="34" charset="0"/>
                  <a:cs typeface="Amazon Ember" panose="020B0603020204020204" pitchFamily="34" charset="0"/>
                </a:rPr>
                <a:t> DynamoDB table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TextBox 47"/>
            <p:cNvSpPr txBox="1"/>
            <p:nvPr/>
          </p:nvSpPr>
          <p:spPr>
            <a:xfrm>
              <a:off x="1357576" y="2371280"/>
              <a:ext cx="1368923" cy="838451"/>
            </a:xfrm>
            <a:prstGeom prst="rect">
              <a:avLst/>
            </a:prstGeom>
            <a:noFill/>
          </p:spPr>
          <p:txBody>
            <a:bodyPr wrap="square" rtlCol="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Lambda function processes transactions file and inserts items into DynamoDB tables</a:t>
              </a:r>
            </a:p>
          </p:txBody>
        </p:sp>
        <p:cxnSp>
          <p:nvCxnSpPr>
            <p:cNvPr id="9" name="Straight Connector 8"/>
            <p:cNvCxnSpPr/>
            <p:nvPr/>
          </p:nvCxnSpPr>
          <p:spPr>
            <a:xfrm>
              <a:off x="1147262" y="2346868"/>
              <a:ext cx="1816743" cy="0"/>
            </a:xfrm>
            <a:prstGeom prst="line">
              <a:avLst/>
            </a:prstGeom>
            <a:ln w="28575" cap="flat">
              <a:solidFill>
                <a:schemeClr val="accent2"/>
              </a:solidFill>
              <a:tailEnd type="none"/>
            </a:ln>
          </p:spPr>
          <p:style>
            <a:lnRef idx="2">
              <a:schemeClr val="dk1"/>
            </a:lnRef>
            <a:fillRef idx="0">
              <a:schemeClr val="dk1"/>
            </a:fillRef>
            <a:effectRef idx="1">
              <a:schemeClr val="dk1"/>
            </a:effectRef>
            <a:fontRef idx="minor">
              <a:schemeClr val="tx1"/>
            </a:fontRef>
          </p:style>
        </p:cxnSp>
        <p:cxnSp>
          <p:nvCxnSpPr>
            <p:cNvPr id="12" name="Elbow Connector 11"/>
            <p:cNvCxnSpPr/>
            <p:nvPr/>
          </p:nvCxnSpPr>
          <p:spPr>
            <a:xfrm rot="5400000" flipH="1" flipV="1">
              <a:off x="2725701" y="1930849"/>
              <a:ext cx="646422" cy="169813"/>
            </a:xfrm>
            <a:prstGeom prst="bentConnector2">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45" name="Elbow Connector 44"/>
            <p:cNvCxnSpPr/>
            <p:nvPr/>
          </p:nvCxnSpPr>
          <p:spPr>
            <a:xfrm rot="16200000" flipH="1">
              <a:off x="2824985" y="2477989"/>
              <a:ext cx="447856" cy="169812"/>
            </a:xfrm>
            <a:prstGeom prst="bentConnector2">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3446" y="1902853"/>
              <a:ext cx="329988" cy="395986"/>
            </a:xfrm>
            <a:prstGeom prst="rect">
              <a:avLst/>
            </a:prstGeom>
          </p:spPr>
        </p:pic>
        <p:pic>
          <p:nvPicPr>
            <p:cNvPr id="64" name="Picture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3818" y="1452880"/>
              <a:ext cx="487309" cy="479320"/>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6159" y="2557650"/>
              <a:ext cx="487309" cy="479320"/>
            </a:xfrm>
            <a:prstGeom prst="rect">
              <a:avLst/>
            </a:prstGeom>
          </p:spPr>
        </p:pic>
      </p:grpSp>
      <p:grpSp>
        <p:nvGrpSpPr>
          <p:cNvPr id="8" name="Group 7"/>
          <p:cNvGrpSpPr/>
          <p:nvPr/>
        </p:nvGrpSpPr>
        <p:grpSpPr>
          <a:xfrm>
            <a:off x="4850555" y="2050178"/>
            <a:ext cx="7209292" cy="3928797"/>
            <a:chOff x="3613471" y="1097146"/>
            <a:chExt cx="5406969" cy="2946598"/>
          </a:xfrm>
        </p:grpSpPr>
        <p:sp>
          <p:nvSpPr>
            <p:cNvPr id="53" name="Rounded Rectangle 52"/>
            <p:cNvSpPr/>
            <p:nvPr/>
          </p:nvSpPr>
          <p:spPr>
            <a:xfrm>
              <a:off x="3923519" y="2300891"/>
              <a:ext cx="5096921" cy="174285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p>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99"/>
            <p:cNvSpPr txBox="1"/>
            <p:nvPr/>
          </p:nvSpPr>
          <p:spPr>
            <a:xfrm>
              <a:off x="5677778" y="1097146"/>
              <a:ext cx="1101144"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i="1" dirty="0">
                  <a:latin typeface="Amazon Ember" panose="020B0603020204020204" pitchFamily="34" charset="0"/>
                  <a:ea typeface="Amazon Ember" panose="020B0603020204020204" pitchFamily="34" charset="0"/>
                  <a:cs typeface="Amazon Ember" panose="020B0603020204020204" pitchFamily="34" charset="0"/>
                </a:rPr>
                <a:t>TransactionTotal</a:t>
              </a:r>
              <a:r>
                <a:rPr lang="en-US" sz="1333" b="1" dirty="0">
                  <a:latin typeface="Amazon Ember" panose="020B0603020204020204" pitchFamily="34" charset="0"/>
                  <a:ea typeface="Amazon Ember" panose="020B0603020204020204" pitchFamily="34" charset="0"/>
                  <a:cs typeface="Amazon Ember" panose="020B0603020204020204" pitchFamily="34" charset="0"/>
                </a:rPr>
                <a:t> DynamoDB table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41"/>
            <p:cNvSpPr txBox="1"/>
            <p:nvPr/>
          </p:nvSpPr>
          <p:spPr>
            <a:xfrm>
              <a:off x="5670758" y="3436498"/>
              <a:ext cx="1322579" cy="274320"/>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i="1" dirty="0">
                  <a:latin typeface="Amazon Ember" panose="020B0603020204020204" pitchFamily="34" charset="0"/>
                  <a:ea typeface="Amazon Ember" panose="020B0603020204020204" pitchFamily="34" charset="0"/>
                  <a:cs typeface="Amazon Ember" panose="020B0603020204020204" pitchFamily="34" charset="0"/>
                </a:rPr>
                <a:t>HighBalanceAlert</a:t>
              </a:r>
              <a:r>
                <a:rPr lang="en-US" sz="1333" b="1" dirty="0">
                  <a:latin typeface="Amazon Ember" panose="020B0603020204020204" pitchFamily="34" charset="0"/>
                  <a:ea typeface="Amazon Ember" panose="020B0603020204020204" pitchFamily="34" charset="0"/>
                  <a:cs typeface="Amazon Ember" panose="020B0603020204020204" pitchFamily="34" charset="0"/>
                </a:rPr>
                <a:t> SNSTopic</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p:cNvSpPr txBox="1"/>
            <p:nvPr/>
          </p:nvSpPr>
          <p:spPr>
            <a:xfrm>
              <a:off x="3882777" y="2847911"/>
              <a:ext cx="1729772" cy="1146131"/>
            </a:xfrm>
            <a:prstGeom prst="rect">
              <a:avLst/>
            </a:prstGeom>
            <a:noFill/>
          </p:spPr>
          <p:txBody>
            <a:bodyPr wrap="square" rtlCol="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Lambda function aggregates transactions and updates totals in DynamoDB table. </a:t>
              </a:r>
              <a:br>
                <a:rPr lang="en-US" sz="1333" b="1" dirty="0">
                  <a:latin typeface="Amazon Ember" panose="020B0603020204020204" pitchFamily="34" charset="0"/>
                  <a:ea typeface="Amazon Ember" panose="020B0603020204020204" pitchFamily="34" charset="0"/>
                  <a:cs typeface="Amazon Ember" panose="020B0603020204020204" pitchFamily="34" charset="0"/>
                </a:rPr>
              </a:br>
              <a:r>
                <a:rPr lang="en-US" sz="1333" b="1" dirty="0">
                  <a:latin typeface="Amazon Ember" panose="020B0603020204020204" pitchFamily="34" charset="0"/>
                  <a:ea typeface="Amazon Ember" panose="020B0603020204020204" pitchFamily="34" charset="0"/>
                  <a:cs typeface="Amazon Ember" panose="020B0603020204020204" pitchFamily="34" charset="0"/>
                </a:rPr>
                <a:t>Sends a message to SNS Topic if account balance is &gt; 1500.</a:t>
              </a:r>
            </a:p>
          </p:txBody>
        </p:sp>
        <p:cxnSp>
          <p:nvCxnSpPr>
            <p:cNvPr id="46" name="Straight Connector 45"/>
            <p:cNvCxnSpPr/>
            <p:nvPr/>
          </p:nvCxnSpPr>
          <p:spPr>
            <a:xfrm flipH="1">
              <a:off x="3613471" y="2789589"/>
              <a:ext cx="1999081" cy="10487"/>
            </a:xfrm>
            <a:prstGeom prst="line">
              <a:avLst/>
            </a:prstGeom>
            <a:ln w="28575" cap="flat">
              <a:solidFill>
                <a:schemeClr val="accent2"/>
              </a:solidFill>
              <a:tailEnd type="none"/>
            </a:ln>
          </p:spPr>
          <p:style>
            <a:lnRef idx="2">
              <a:schemeClr val="dk1"/>
            </a:lnRef>
            <a:fillRef idx="0">
              <a:schemeClr val="dk1"/>
            </a:fillRef>
            <a:effectRef idx="1">
              <a:schemeClr val="dk1"/>
            </a:effectRef>
            <a:fontRef idx="minor">
              <a:schemeClr val="tx1"/>
            </a:fontRef>
          </p:style>
        </p:cxnSp>
        <p:cxnSp>
          <p:nvCxnSpPr>
            <p:cNvPr id="54" name="Elbow Connector 53"/>
            <p:cNvCxnSpPr/>
            <p:nvPr/>
          </p:nvCxnSpPr>
          <p:spPr>
            <a:xfrm rot="5400000" flipH="1" flipV="1">
              <a:off x="5251482" y="2053613"/>
              <a:ext cx="1094282" cy="372145"/>
            </a:xfrm>
            <a:prstGeom prst="bentConnector2">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56" name="Elbow Connector 55"/>
            <p:cNvCxnSpPr/>
            <p:nvPr/>
          </p:nvCxnSpPr>
          <p:spPr>
            <a:xfrm rot="16200000" flipH="1">
              <a:off x="5606006" y="2785296"/>
              <a:ext cx="468502" cy="455416"/>
            </a:xfrm>
            <a:prstGeom prst="bentConnector2">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5962" y="3089213"/>
              <a:ext cx="528165" cy="334933"/>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7183" y="2356258"/>
              <a:ext cx="329988" cy="395986"/>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4670" y="1453896"/>
              <a:ext cx="487309" cy="479320"/>
            </a:xfrm>
            <a:prstGeom prst="rect">
              <a:avLst/>
            </a:prstGeom>
          </p:spPr>
        </p:pic>
      </p:grpSp>
      <p:grpSp>
        <p:nvGrpSpPr>
          <p:cNvPr id="13" name="Group 12"/>
          <p:cNvGrpSpPr/>
          <p:nvPr/>
        </p:nvGrpSpPr>
        <p:grpSpPr>
          <a:xfrm>
            <a:off x="8827435" y="4016744"/>
            <a:ext cx="3286280" cy="1786905"/>
            <a:chOff x="6596131" y="2572070"/>
            <a:chExt cx="2464710" cy="1340179"/>
          </a:xfrm>
        </p:grpSpPr>
        <p:cxnSp>
          <p:nvCxnSpPr>
            <p:cNvPr id="58" name="Straight Connector 57"/>
            <p:cNvCxnSpPr/>
            <p:nvPr/>
          </p:nvCxnSpPr>
          <p:spPr>
            <a:xfrm flipH="1">
              <a:off x="6596131" y="3247254"/>
              <a:ext cx="493601" cy="0"/>
            </a:xfrm>
            <a:prstGeom prst="line">
              <a:avLst/>
            </a:prstGeom>
            <a:ln w="28575" cap="flat">
              <a:solidFill>
                <a:schemeClr val="accent2"/>
              </a:solidFill>
              <a:tailEnd type="none"/>
            </a:ln>
          </p:spPr>
          <p:style>
            <a:lnRef idx="2">
              <a:schemeClr val="dk1"/>
            </a:lnRef>
            <a:fillRef idx="0">
              <a:schemeClr val="dk1"/>
            </a:fillRef>
            <a:effectRef idx="1">
              <a:schemeClr val="dk1"/>
            </a:effectRef>
            <a:fontRef idx="minor">
              <a:schemeClr val="tx1"/>
            </a:fontRef>
          </p:style>
        </p:cxnSp>
        <p:sp>
          <p:nvSpPr>
            <p:cNvPr id="37" name="TextBox 115"/>
            <p:cNvSpPr txBox="1"/>
            <p:nvPr/>
          </p:nvSpPr>
          <p:spPr>
            <a:xfrm>
              <a:off x="7774023" y="3095978"/>
              <a:ext cx="1112335" cy="2942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33" b="1" i="1" dirty="0">
                  <a:latin typeface="Amazon Ember" panose="020B0603020204020204" pitchFamily="34" charset="0"/>
                  <a:ea typeface="Amazon Ember" panose="020B0603020204020204" pitchFamily="34" charset="0"/>
                  <a:cs typeface="Amazon Ember" panose="020B0603020204020204" pitchFamily="34" charset="0"/>
                </a:rPr>
                <a:t>CreditCollection</a:t>
              </a:r>
              <a:br>
                <a:rPr lang="en-US" sz="1333" b="1" i="1" dirty="0">
                  <a:latin typeface="Amazon Ember" panose="020B0603020204020204" pitchFamily="34" charset="0"/>
                  <a:ea typeface="Amazon Ember" panose="020B0603020204020204" pitchFamily="34" charset="0"/>
                  <a:cs typeface="Amazon Ember" panose="020B0603020204020204" pitchFamily="34" charset="0"/>
                </a:rPr>
              </a:br>
              <a:r>
                <a:rPr lang="en-US" sz="1333" b="1" dirty="0">
                  <a:latin typeface="Amazon Ember" panose="020B0603020204020204" pitchFamily="34" charset="0"/>
                  <a:ea typeface="Amazon Ember" panose="020B0603020204020204" pitchFamily="34" charset="0"/>
                  <a:cs typeface="Amazon Ember" panose="020B0603020204020204" pitchFamily="34" charset="0"/>
                </a:rPr>
                <a:t>SQS queue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115"/>
            <p:cNvSpPr txBox="1"/>
            <p:nvPr/>
          </p:nvSpPr>
          <p:spPr>
            <a:xfrm>
              <a:off x="7774023" y="2572796"/>
              <a:ext cx="1286818" cy="30557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Notification sent to your e-mail address</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TextBox 115"/>
            <p:cNvSpPr txBox="1"/>
            <p:nvPr/>
          </p:nvSpPr>
          <p:spPr>
            <a:xfrm>
              <a:off x="7774023" y="3613244"/>
              <a:ext cx="1112335" cy="2942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333" b="1" i="1" dirty="0">
                  <a:latin typeface="Amazon Ember" panose="020B0603020204020204" pitchFamily="34" charset="0"/>
                  <a:ea typeface="Amazon Ember" panose="020B0603020204020204" pitchFamily="34" charset="0"/>
                  <a:cs typeface="Amazon Ember" panose="020B0603020204020204" pitchFamily="34" charset="0"/>
                </a:rPr>
                <a:t>CustomerNotify</a:t>
              </a:r>
              <a:br>
                <a:rPr lang="en-US" sz="1333" b="1" i="1" dirty="0">
                  <a:latin typeface="Amazon Ember" panose="020B0603020204020204" pitchFamily="34" charset="0"/>
                  <a:ea typeface="Amazon Ember" panose="020B0603020204020204" pitchFamily="34" charset="0"/>
                  <a:cs typeface="Amazon Ember" panose="020B0603020204020204" pitchFamily="34" charset="0"/>
                </a:rPr>
              </a:br>
              <a:r>
                <a:rPr lang="en-US" sz="1333" b="1" dirty="0">
                  <a:latin typeface="Amazon Ember" panose="020B0603020204020204" pitchFamily="34" charset="0"/>
                  <a:ea typeface="Amazon Ember" panose="020B0603020204020204" pitchFamily="34" charset="0"/>
                  <a:cs typeface="Amazon Ember" panose="020B0603020204020204" pitchFamily="34" charset="0"/>
                </a:rPr>
                <a:t>SQS queue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3" name="Straight Arrow Connector 72"/>
            <p:cNvCxnSpPr/>
            <p:nvPr/>
          </p:nvCxnSpPr>
          <p:spPr>
            <a:xfrm flipV="1">
              <a:off x="7082648" y="3243095"/>
              <a:ext cx="195784" cy="4175"/>
            </a:xfrm>
            <a:prstGeom prst="straightConnector1">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63" name="Elbow Connector 62"/>
            <p:cNvCxnSpPr/>
            <p:nvPr/>
          </p:nvCxnSpPr>
          <p:spPr>
            <a:xfrm rot="16200000" flipH="1">
              <a:off x="6930599" y="3415814"/>
              <a:ext cx="500448" cy="182182"/>
            </a:xfrm>
            <a:prstGeom prst="bentConnector2">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67" name="Elbow Connector 66"/>
            <p:cNvCxnSpPr/>
            <p:nvPr/>
          </p:nvCxnSpPr>
          <p:spPr>
            <a:xfrm rot="5400000" flipH="1" flipV="1">
              <a:off x="6909501" y="2905818"/>
              <a:ext cx="511711" cy="151249"/>
            </a:xfrm>
            <a:prstGeom prst="bentConnector2">
              <a:avLst/>
            </a:prstGeom>
            <a:ln w="28575" cap="sq">
              <a:solidFill>
                <a:schemeClr val="accent2"/>
              </a:solidFill>
              <a:tailEnd type="triangle"/>
            </a:ln>
          </p:spPr>
          <p:style>
            <a:lnRef idx="2">
              <a:schemeClr val="dk1"/>
            </a:lnRef>
            <a:fillRef idx="0">
              <a:schemeClr val="dk1"/>
            </a:fillRef>
            <a:effectRef idx="1">
              <a:schemeClr val="dk1"/>
            </a:effectRef>
            <a:fontRef idx="minor">
              <a:schemeClr val="tx1"/>
            </a:fontRef>
          </p:style>
        </p:cxnSp>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6233" y="2572070"/>
              <a:ext cx="487241" cy="305338"/>
            </a:xfrm>
            <a:prstGeom prst="rect">
              <a:avLst/>
            </a:prstGeom>
          </p:spPr>
        </p:pic>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1914" y="3103628"/>
              <a:ext cx="445042" cy="296694"/>
            </a:xfrm>
            <a:prstGeom prst="rect">
              <a:avLst/>
            </a:prstGeom>
          </p:spPr>
        </p:pic>
        <p:pic>
          <p:nvPicPr>
            <p:cNvPr id="75" name="Picture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666" y="3615555"/>
              <a:ext cx="445042" cy="296694"/>
            </a:xfrm>
            <a:prstGeom prst="rect">
              <a:avLst/>
            </a:prstGeom>
          </p:spPr>
        </p:pic>
      </p:grpSp>
    </p:spTree>
    <p:custDataLst>
      <p:tags r:id="rId1"/>
    </p:custDataLst>
    <p:extLst>
      <p:ext uri="{BB962C8B-B14F-4D97-AF65-F5344CB8AC3E}">
        <p14:creationId xmlns:p14="http://schemas.microsoft.com/office/powerpoint/2010/main" val="1826229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07822"/>
            <a:ext cx="11115261" cy="989044"/>
          </a:xfrm>
        </p:spPr>
        <p:txBody>
          <a:bodyPr>
            <a:noAutofit/>
          </a:bodyPr>
          <a:lstStyle/>
          <a:p>
            <a:r>
              <a:rPr lang="en-US" dirty="0"/>
              <a:t>In Review                                                    </a:t>
            </a:r>
          </a:p>
        </p:txBody>
      </p:sp>
      <p:sp>
        <p:nvSpPr>
          <p:cNvPr id="62" name="Subtitle 10"/>
          <p:cNvSpPr txBox="1">
            <a:spLocks/>
          </p:cNvSpPr>
          <p:nvPr/>
        </p:nvSpPr>
        <p:spPr>
          <a:xfrm>
            <a:off x="238539" y="1331251"/>
            <a:ext cx="11636304" cy="5440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Blip>
                <a:blip r:embed="rId5"/>
              </a:buBlip>
            </a:pPr>
            <a:r>
              <a:rPr lang="en-US" dirty="0"/>
              <a:t>Discovered database services for storing and deploying web-accessible content quickly and cost effectively.</a:t>
            </a:r>
          </a:p>
          <a:p>
            <a:pPr marL="342900" indent="-342900">
              <a:lnSpc>
                <a:spcPct val="100000"/>
              </a:lnSpc>
              <a:buBlip>
                <a:blip r:embed="rId5"/>
              </a:buBlip>
            </a:pPr>
            <a:r>
              <a:rPr lang="en-US" dirty="0"/>
              <a:t>Identified key features and benefits of Amazon S3, </a:t>
            </a:r>
            <a:r>
              <a:rPr lang="en-US" dirty="0" err="1"/>
              <a:t>CloudFront</a:t>
            </a:r>
            <a:r>
              <a:rPr lang="en-US" dirty="0"/>
              <a:t>, RDS and Aurora. </a:t>
            </a:r>
          </a:p>
          <a:p>
            <a:pPr marL="342900" indent="-342900">
              <a:lnSpc>
                <a:spcPct val="100000"/>
              </a:lnSpc>
              <a:buBlip>
                <a:blip r:embed="rId5"/>
              </a:buBlip>
            </a:pPr>
            <a:r>
              <a:rPr lang="en-US" dirty="0"/>
              <a:t>Compared SQL with NoSQL databases.</a:t>
            </a:r>
          </a:p>
          <a:p>
            <a:pPr marL="342900" indent="-342900">
              <a:lnSpc>
                <a:spcPct val="100000"/>
              </a:lnSpc>
              <a:buBlip>
                <a:blip r:embed="rId5"/>
              </a:buBlip>
            </a:pPr>
            <a:r>
              <a:rPr lang="en-US" dirty="0"/>
              <a:t>Performed a lab that implements a </a:t>
            </a:r>
            <a:r>
              <a:rPr lang="en-US" dirty="0" err="1"/>
              <a:t>serverless</a:t>
            </a:r>
            <a:r>
              <a:rPr lang="en-US" dirty="0"/>
              <a:t> architecture with AWS managed services. </a:t>
            </a:r>
            <a:br>
              <a:rPr lang="en-US" dirty="0"/>
            </a:br>
            <a:br>
              <a:rPr lang="en-US" b="1" dirty="0"/>
            </a:br>
            <a:r>
              <a:rPr lang="en-US" b="1" dirty="0"/>
              <a:t>To finish this module:</a:t>
            </a:r>
          </a:p>
          <a:p>
            <a:pPr marL="342900" indent="-342900">
              <a:lnSpc>
                <a:spcPct val="100000"/>
              </a:lnSpc>
              <a:buBlip>
                <a:blip r:embed="rId5"/>
              </a:buBlip>
            </a:pPr>
            <a:r>
              <a:rPr lang="en-US" sz="2400" dirty="0"/>
              <a:t>Complete:</a:t>
            </a:r>
          </a:p>
        </p:txBody>
      </p:sp>
      <p:grpSp>
        <p:nvGrpSpPr>
          <p:cNvPr id="63" name="Group 62"/>
          <p:cNvGrpSpPr/>
          <p:nvPr/>
        </p:nvGrpSpPr>
        <p:grpSpPr>
          <a:xfrm>
            <a:off x="2142046" y="5623101"/>
            <a:ext cx="3817197" cy="532323"/>
            <a:chOff x="4188879" y="4810544"/>
            <a:chExt cx="3817197" cy="532323"/>
          </a:xfrm>
        </p:grpSpPr>
        <p:sp>
          <p:nvSpPr>
            <p:cNvPr id="64" name="TextBox 63"/>
            <p:cNvSpPr txBox="1"/>
            <p:nvPr/>
          </p:nvSpPr>
          <p:spPr>
            <a:xfrm>
              <a:off x="4721202" y="4892040"/>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314554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815348" y="1396448"/>
            <a:ext cx="9415330" cy="27613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bg1"/>
                </a:solidFill>
                <a:latin typeface="Amazon Ember Light" charset="0"/>
                <a:ea typeface="Amazon Ember Light" charset="0"/>
                <a:cs typeface="Amazon Ember Light" charset="0"/>
              </a:defRPr>
            </a:lvl1pPr>
          </a:lstStyle>
          <a:p>
            <a:r>
              <a:rPr lang="en-US" sz="5400" dirty="0"/>
              <a:t> </a:t>
            </a:r>
            <a:br>
              <a:rPr lang="en-US" sz="5400" dirty="0"/>
            </a:br>
            <a:br>
              <a:rPr lang="en-US" sz="4800" dirty="0"/>
            </a:br>
            <a:r>
              <a:rPr lang="en-US" sz="4800" dirty="0"/>
              <a:t>Up Next: </a:t>
            </a:r>
            <a:br>
              <a:rPr lang="en-US" sz="4800" dirty="0"/>
            </a:br>
            <a:r>
              <a:rPr lang="en-US" sz="4800" dirty="0"/>
              <a:t>Group Discussion #2: Scalable Web Application</a:t>
            </a:r>
          </a:p>
        </p:txBody>
      </p:sp>
    </p:spTree>
    <p:custDataLst>
      <p:tags r:id="rId1"/>
    </p:custDataLst>
    <p:extLst>
      <p:ext uri="{BB962C8B-B14F-4D97-AF65-F5344CB8AC3E}">
        <p14:creationId xmlns:p14="http://schemas.microsoft.com/office/powerpoint/2010/main" val="3065355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0588" y="2718170"/>
            <a:ext cx="6056583" cy="834496"/>
          </a:xfrm>
        </p:spPr>
        <p:txBody>
          <a:bodyPr>
            <a:normAutofit/>
          </a:bodyPr>
          <a:lstStyle/>
          <a:p>
            <a:r>
              <a:rPr lang="en-US" dirty="0"/>
              <a:t>Thanks for participating!</a:t>
            </a:r>
            <a:endParaRPr lang="en-US" dirty="0">
              <a:latin typeface="Amazon Ember Light" charset="0"/>
              <a:ea typeface="Amazon Ember Light" charset="0"/>
              <a:cs typeface="Amazon Ember Light" charset="0"/>
            </a:endParaRPr>
          </a:p>
        </p:txBody>
      </p:sp>
      <p:sp>
        <p:nvSpPr>
          <p:cNvPr id="5" name="TextBox 4"/>
          <p:cNvSpPr txBox="1"/>
          <p:nvPr/>
        </p:nvSpPr>
        <p:spPr>
          <a:xfrm>
            <a:off x="450574" y="5017673"/>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2446795" y="1288519"/>
            <a:ext cx="8090359" cy="5160288"/>
          </a:xfrm>
          <a:prstGeom prst="roundRect">
            <a:avLst>
              <a:gd name="adj" fmla="val 2483"/>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8" tIns="45724" rIns="91448" bIns="45724" numCol="1" rtlCol="0" anchor="ctr" anchorCtr="0" compatLnSpc="1">
            <a:prstTxWarp prst="textNoShape">
              <a:avLst/>
            </a:prstTxWarp>
          </a:bodyPr>
          <a:lstStyle/>
          <a:p>
            <a:pPr algn="ctr" defTabSz="914198"/>
            <a:endParaRPr lang="en-US" sz="2267"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223" y="1733086"/>
            <a:ext cx="7684573" cy="1270177"/>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29222" y="3129281"/>
            <a:ext cx="7791480" cy="3272128"/>
          </a:xfrm>
          <a:prstGeom prst="rect">
            <a:avLst/>
          </a:prstGeom>
        </p:spPr>
      </p:pic>
      <p:grpSp>
        <p:nvGrpSpPr>
          <p:cNvPr id="13" name="Group 12"/>
          <p:cNvGrpSpPr/>
          <p:nvPr/>
        </p:nvGrpSpPr>
        <p:grpSpPr>
          <a:xfrm>
            <a:off x="7890424" y="4203323"/>
            <a:ext cx="4083179" cy="1844037"/>
            <a:chOff x="5901623" y="2899829"/>
            <a:chExt cx="3062384" cy="1383028"/>
          </a:xfrm>
        </p:grpSpPr>
        <p:cxnSp>
          <p:nvCxnSpPr>
            <p:cNvPr id="12" name="Straight Arrow Connector 11"/>
            <p:cNvCxnSpPr/>
            <p:nvPr/>
          </p:nvCxnSpPr>
          <p:spPr>
            <a:xfrm flipH="1">
              <a:off x="6723275" y="3047609"/>
              <a:ext cx="1421009" cy="831241"/>
            </a:xfrm>
            <a:prstGeom prst="straightConnector1">
              <a:avLst/>
            </a:prstGeom>
            <a:ln w="349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57216" y="2899829"/>
              <a:ext cx="806791" cy="295559"/>
            </a:xfrm>
            <a:prstGeom prst="rect">
              <a:avLst/>
            </a:prstGeom>
          </p:spPr>
          <p:txBody>
            <a:bodyPr vert="horz" wrap="squar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Video</a:t>
              </a:r>
            </a:p>
          </p:txBody>
        </p:sp>
        <p:sp>
          <p:nvSpPr>
            <p:cNvPr id="22" name="Oval 21"/>
            <p:cNvSpPr/>
            <p:nvPr/>
          </p:nvSpPr>
          <p:spPr bwMode="auto">
            <a:xfrm>
              <a:off x="5901623" y="3683390"/>
              <a:ext cx="821652" cy="599467"/>
            </a:xfrm>
            <a:prstGeom prst="ellipse">
              <a:avLst/>
            </a:prstGeom>
            <a:noFill/>
            <a:ln w="34925">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a:endParaRPr lang="en-US" sz="2267"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Deliver All Your Content</a:t>
            </a:r>
          </a:p>
        </p:txBody>
      </p:sp>
      <p:grpSp>
        <p:nvGrpSpPr>
          <p:cNvPr id="9" name="Group 8"/>
          <p:cNvGrpSpPr/>
          <p:nvPr/>
        </p:nvGrpSpPr>
        <p:grpSpPr>
          <a:xfrm>
            <a:off x="4883275" y="1725120"/>
            <a:ext cx="7103161" cy="1266024"/>
            <a:chOff x="3646261" y="1041177"/>
            <a:chExt cx="5327371" cy="949518"/>
          </a:xfrm>
        </p:grpSpPr>
        <p:sp>
          <p:nvSpPr>
            <p:cNvPr id="18" name="Oval 17"/>
            <p:cNvSpPr/>
            <p:nvPr/>
          </p:nvSpPr>
          <p:spPr bwMode="auto">
            <a:xfrm>
              <a:off x="3646261" y="1378099"/>
              <a:ext cx="3922519" cy="394607"/>
            </a:xfrm>
            <a:prstGeom prst="ellipse">
              <a:avLst/>
            </a:prstGeom>
            <a:noFill/>
            <a:ln w="34925">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a:endParaRPr lang="en-US" sz="2267"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9" name="Straight Arrow Connector 18"/>
            <p:cNvCxnSpPr/>
            <p:nvPr/>
          </p:nvCxnSpPr>
          <p:spPr>
            <a:xfrm flipH="1">
              <a:off x="7543567" y="1228806"/>
              <a:ext cx="627902" cy="294661"/>
            </a:xfrm>
            <a:prstGeom prst="straightConnector1">
              <a:avLst/>
            </a:prstGeom>
            <a:ln w="349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6841" y="1041177"/>
              <a:ext cx="806791" cy="949518"/>
            </a:xfrm>
            <a:prstGeom prst="rect">
              <a:avLst/>
            </a:prstGeom>
          </p:spPr>
          <p:txBody>
            <a:bodyPr vert="horz" wrap="squar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User Input</a:t>
              </a:r>
            </a:p>
          </p:txBody>
        </p:sp>
      </p:grpSp>
      <p:pic>
        <p:nvPicPr>
          <p:cNvPr id="8" name="Picture 7"/>
          <p:cNvPicPr>
            <a:picLocks noChangeAspect="1"/>
          </p:cNvPicPr>
          <p:nvPr/>
        </p:nvPicPr>
        <p:blipFill>
          <a:blip r:embed="rId6"/>
          <a:stretch>
            <a:fillRect/>
          </a:stretch>
        </p:blipFill>
        <p:spPr>
          <a:xfrm>
            <a:off x="2679591" y="1364513"/>
            <a:ext cx="7634204" cy="395425"/>
          </a:xfrm>
          <a:prstGeom prst="rect">
            <a:avLst/>
          </a:prstGeom>
        </p:spPr>
      </p:pic>
      <p:grpSp>
        <p:nvGrpSpPr>
          <p:cNvPr id="5" name="Group 4"/>
          <p:cNvGrpSpPr/>
          <p:nvPr/>
        </p:nvGrpSpPr>
        <p:grpSpPr>
          <a:xfrm>
            <a:off x="470645" y="1823335"/>
            <a:ext cx="4877616" cy="2011336"/>
            <a:chOff x="336789" y="1114838"/>
            <a:chExt cx="3658212" cy="1508502"/>
          </a:xfrm>
        </p:grpSpPr>
        <p:sp>
          <p:nvSpPr>
            <p:cNvPr id="10" name="TextBox 9"/>
            <p:cNvSpPr txBox="1"/>
            <p:nvPr/>
          </p:nvSpPr>
          <p:spPr>
            <a:xfrm>
              <a:off x="336789" y="1741409"/>
              <a:ext cx="1472587" cy="881931"/>
            </a:xfrm>
            <a:prstGeom prst="rect">
              <a:avLst/>
            </a:prstGeom>
          </p:spPr>
          <p:txBody>
            <a:bodyPr vert="horz" wrap="square" lIns="0" tIns="0" rIns="0" bIns="0" rtlCol="0">
              <a:no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Dynamic</a:t>
              </a:r>
            </a:p>
            <a:p>
              <a:r>
                <a:rPr lang="en-US" sz="2400" dirty="0">
                  <a:latin typeface="Amazon Ember" panose="020B0603020204020204" pitchFamily="34" charset="0"/>
                  <a:ea typeface="Amazon Ember" panose="020B0603020204020204" pitchFamily="34" charset="0"/>
                  <a:cs typeface="Amazon Ember" panose="020B0603020204020204" pitchFamily="34" charset="0"/>
                </a:rPr>
                <a:t>Zero time to live (TTL)</a:t>
              </a:r>
            </a:p>
          </p:txBody>
        </p:sp>
        <p:cxnSp>
          <p:nvCxnSpPr>
            <p:cNvPr id="6" name="Straight Arrow Connector 5"/>
            <p:cNvCxnSpPr/>
            <p:nvPr/>
          </p:nvCxnSpPr>
          <p:spPr>
            <a:xfrm flipV="1">
              <a:off x="1667764" y="1410462"/>
              <a:ext cx="1319261" cy="533678"/>
            </a:xfrm>
            <a:prstGeom prst="straightConnector1">
              <a:avLst/>
            </a:prstGeom>
            <a:ln w="349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2987024" y="1114838"/>
              <a:ext cx="1007977" cy="295624"/>
            </a:xfrm>
            <a:prstGeom prst="ellipse">
              <a:avLst/>
            </a:prstGeom>
            <a:noFill/>
            <a:ln w="34925">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a:endParaRPr lang="en-US" sz="2267"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 name="Group 2"/>
          <p:cNvGrpSpPr/>
          <p:nvPr/>
        </p:nvGrpSpPr>
        <p:grpSpPr>
          <a:xfrm>
            <a:off x="706350" y="1340343"/>
            <a:ext cx="4020964" cy="482992"/>
            <a:chOff x="513567" y="752594"/>
            <a:chExt cx="3015723" cy="362244"/>
          </a:xfrm>
        </p:grpSpPr>
        <p:sp>
          <p:nvSpPr>
            <p:cNvPr id="23" name="Oval 22"/>
            <p:cNvSpPr/>
            <p:nvPr/>
          </p:nvSpPr>
          <p:spPr bwMode="auto">
            <a:xfrm>
              <a:off x="2800628" y="752594"/>
              <a:ext cx="728662" cy="310643"/>
            </a:xfrm>
            <a:prstGeom prst="ellipse">
              <a:avLst/>
            </a:prstGeom>
            <a:noFill/>
            <a:ln w="34925">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a:endParaRPr lang="en-US" sz="2267"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4" name="Straight Arrow Connector 23"/>
            <p:cNvCxnSpPr/>
            <p:nvPr/>
          </p:nvCxnSpPr>
          <p:spPr>
            <a:xfrm flipV="1">
              <a:off x="1409235" y="920590"/>
              <a:ext cx="1345892" cy="14286"/>
            </a:xfrm>
            <a:prstGeom prst="straightConnector1">
              <a:avLst/>
            </a:prstGeom>
            <a:ln w="349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3567" y="803031"/>
              <a:ext cx="1093953" cy="311807"/>
            </a:xfrm>
            <a:prstGeom prst="rect">
              <a:avLst/>
            </a:prstGeom>
          </p:spPr>
          <p:txBody>
            <a:bodyPr vert="horz" wrap="square" lIns="0" tIns="0" rIns="0" bIns="0" rtlCol="0">
              <a:no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Secure</a:t>
              </a:r>
            </a:p>
          </p:txBody>
        </p:sp>
      </p:grpSp>
      <p:grpSp>
        <p:nvGrpSpPr>
          <p:cNvPr id="15" name="Group 14"/>
          <p:cNvGrpSpPr/>
          <p:nvPr/>
        </p:nvGrpSpPr>
        <p:grpSpPr>
          <a:xfrm>
            <a:off x="238539" y="3291777"/>
            <a:ext cx="5213485" cy="3109633"/>
            <a:chOff x="162709" y="2216169"/>
            <a:chExt cx="3910114" cy="2332225"/>
          </a:xfrm>
        </p:grpSpPr>
        <p:sp>
          <p:nvSpPr>
            <p:cNvPr id="7" name="Oval 6"/>
            <p:cNvSpPr/>
            <p:nvPr/>
          </p:nvSpPr>
          <p:spPr bwMode="auto">
            <a:xfrm>
              <a:off x="1901227" y="2216169"/>
              <a:ext cx="2171596" cy="2332225"/>
            </a:xfrm>
            <a:prstGeom prst="ellipse">
              <a:avLst/>
            </a:prstGeom>
            <a:noFill/>
            <a:ln w="34925">
              <a:solidFill>
                <a:schemeClr val="accent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8" tIns="45724" rIns="91448" bIns="45724" numCol="1" rtlCol="0" anchor="ctr" anchorCtr="0" compatLnSpc="1">
              <a:prstTxWarp prst="textNoShape">
                <a:avLst/>
              </a:prstTxWarp>
            </a:bodyPr>
            <a:lstStyle/>
            <a:p>
              <a:pPr algn="ctr" defTabSz="914198"/>
              <a:endParaRPr lang="en-US" sz="2267" dirty="0">
                <a:solidFill>
                  <a:schemeClr val="tx1">
                    <a:alpha val="99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336789" y="2946243"/>
              <a:ext cx="1197313" cy="1336614"/>
            </a:xfrm>
            <a:prstGeom prst="rect">
              <a:avLst/>
            </a:prstGeom>
          </p:spPr>
          <p:txBody>
            <a:bodyPr vert="horz" wrap="square" lIns="0" tIns="0" rIns="0" bIns="0" rtlCol="0">
              <a:no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Static</a:t>
              </a:r>
            </a:p>
          </p:txBody>
        </p:sp>
        <p:cxnSp>
          <p:nvCxnSpPr>
            <p:cNvPr id="20" name="Straight Arrow Connector 19"/>
            <p:cNvCxnSpPr/>
            <p:nvPr/>
          </p:nvCxnSpPr>
          <p:spPr>
            <a:xfrm>
              <a:off x="1093207" y="3163449"/>
              <a:ext cx="781840" cy="157897"/>
            </a:xfrm>
            <a:prstGeom prst="straightConnector1">
              <a:avLst/>
            </a:prstGeom>
            <a:ln w="3492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2709" y="3321346"/>
              <a:ext cx="1160270" cy="561596"/>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Can be cached!</a:t>
              </a:r>
            </a:p>
          </p:txBody>
        </p:sp>
      </p:grpSp>
    </p:spTree>
    <p:custDataLst>
      <p:tags r:id="rId1"/>
    </p:custDataLst>
    <p:extLst>
      <p:ext uri="{BB962C8B-B14F-4D97-AF65-F5344CB8AC3E}">
        <p14:creationId xmlns:p14="http://schemas.microsoft.com/office/powerpoint/2010/main" val="67967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Storage Pattern</a:t>
            </a:r>
          </a:p>
        </p:txBody>
      </p:sp>
      <p:sp>
        <p:nvSpPr>
          <p:cNvPr id="3" name="Content Placeholder 2"/>
          <p:cNvSpPr>
            <a:spLocks noGrp="1"/>
          </p:cNvSpPr>
          <p:nvPr>
            <p:ph idx="1"/>
          </p:nvPr>
        </p:nvSpPr>
        <p:spPr>
          <a:xfrm>
            <a:off x="238539" y="2526984"/>
            <a:ext cx="6485335" cy="4751948"/>
          </a:xfrm>
        </p:spPr>
        <p:txBody>
          <a:bodyPr vert="horz" lIns="91440" tIns="45720" rIns="91440" bIns="45720" rtlCol="0">
            <a:normAutofit/>
          </a:bodyPr>
          <a:lstStyle/>
          <a:p>
            <a:pPr marL="0" indent="0">
              <a:lnSpc>
                <a:spcPct val="120000"/>
              </a:lnSpc>
              <a:buNone/>
            </a:pPr>
            <a:r>
              <a:rPr lang="en-US" dirty="0"/>
              <a:t>Problem </a:t>
            </a:r>
          </a:p>
          <a:p>
            <a:pPr marL="800100" lvl="1" indent="-350838" fontAlgn="base">
              <a:lnSpc>
                <a:spcPct val="100000"/>
              </a:lnSpc>
              <a:spcBef>
                <a:spcPts val="1600"/>
              </a:spcBef>
            </a:pPr>
            <a:r>
              <a:rPr lang="en-US" dirty="0"/>
              <a:t>Delivery of large files from a web server can become a problem in terms of network latency.</a:t>
            </a:r>
          </a:p>
          <a:p>
            <a:pPr marL="800100" lvl="1" indent="-350838" fontAlgn="base">
              <a:lnSpc>
                <a:spcPct val="100000"/>
              </a:lnSpc>
              <a:spcBef>
                <a:spcPts val="1600"/>
              </a:spcBef>
            </a:pPr>
            <a:r>
              <a:rPr lang="en-US" dirty="0"/>
              <a:t>User-generated content needs to be distributed across all your web servers.</a:t>
            </a:r>
          </a:p>
        </p:txBody>
      </p:sp>
      <p:grpSp>
        <p:nvGrpSpPr>
          <p:cNvPr id="4" name="Group 3"/>
          <p:cNvGrpSpPr/>
          <p:nvPr/>
        </p:nvGrpSpPr>
        <p:grpSpPr>
          <a:xfrm>
            <a:off x="7575155" y="2281634"/>
            <a:ext cx="4096510" cy="3256548"/>
            <a:chOff x="6317673" y="1545379"/>
            <a:chExt cx="2667500" cy="2079921"/>
          </a:xfrm>
        </p:grpSpPr>
        <p:sp>
          <p:nvSpPr>
            <p:cNvPr id="7" name="Rounded Rectangle 6"/>
            <p:cNvSpPr/>
            <p:nvPr/>
          </p:nvSpPr>
          <p:spPr>
            <a:xfrm>
              <a:off x="6317673" y="2343761"/>
              <a:ext cx="2573486" cy="12815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descr="S3-Bucket-with-objec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432" y="2581505"/>
              <a:ext cx="731520" cy="731520"/>
            </a:xfrm>
            <a:prstGeom prst="rect">
              <a:avLst/>
            </a:prstGeom>
          </p:spPr>
        </p:pic>
        <p:pic>
          <p:nvPicPr>
            <p:cNvPr id="10" name="Picture 9"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295" y="2581505"/>
              <a:ext cx="731520" cy="731520"/>
            </a:xfrm>
            <a:prstGeom prst="rect">
              <a:avLst/>
            </a:prstGeom>
          </p:spPr>
        </p:pic>
        <p:pic>
          <p:nvPicPr>
            <p:cNvPr id="11" name="Picture 10"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1845" y="1545379"/>
              <a:ext cx="731520" cy="731520"/>
            </a:xfrm>
            <a:prstGeom prst="rect">
              <a:avLst/>
            </a:prstGeom>
          </p:spPr>
        </p:pic>
        <p:sp>
          <p:nvSpPr>
            <p:cNvPr id="12" name="TextBox 11"/>
            <p:cNvSpPr txBox="1"/>
            <p:nvPr/>
          </p:nvSpPr>
          <p:spPr>
            <a:xfrm>
              <a:off x="6733804" y="3207552"/>
              <a:ext cx="969264" cy="203167"/>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13" name="TextBox 12"/>
            <p:cNvSpPr txBox="1"/>
            <p:nvPr/>
          </p:nvSpPr>
          <p:spPr>
            <a:xfrm>
              <a:off x="7864894" y="3211834"/>
              <a:ext cx="1120279" cy="203167"/>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Amazon EC2</a:t>
              </a:r>
            </a:p>
          </p:txBody>
        </p:sp>
        <p:cxnSp>
          <p:nvCxnSpPr>
            <p:cNvPr id="14" name="Straight Arrow Connector 13"/>
            <p:cNvCxnSpPr/>
            <p:nvPr/>
          </p:nvCxnSpPr>
          <p:spPr>
            <a:xfrm flipH="1">
              <a:off x="7191064" y="2276899"/>
              <a:ext cx="365760" cy="322577"/>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826711" y="2276899"/>
              <a:ext cx="296654" cy="322577"/>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238539" y="1351725"/>
            <a:ext cx="11760955" cy="954107"/>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Static assets—which are assets that aren’t going to change, such as text, images, and video content—can be stored in Amazon S3.</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6686" y="3221354"/>
            <a:ext cx="548640" cy="548640"/>
          </a:xfrm>
          <a:prstGeom prst="rect">
            <a:avLst/>
          </a:prstGeom>
        </p:spPr>
      </p:pic>
    </p:spTree>
    <p:custDataLst>
      <p:tags r:id="rId1"/>
    </p:custDataLst>
    <p:extLst>
      <p:ext uri="{BB962C8B-B14F-4D97-AF65-F5344CB8AC3E}">
        <p14:creationId xmlns:p14="http://schemas.microsoft.com/office/powerpoint/2010/main" val="2142085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Storage Pattern</a:t>
            </a:r>
          </a:p>
        </p:txBody>
      </p:sp>
      <p:sp>
        <p:nvSpPr>
          <p:cNvPr id="3" name="Content Placeholder 2"/>
          <p:cNvSpPr>
            <a:spLocks noGrp="1"/>
          </p:cNvSpPr>
          <p:nvPr>
            <p:ph idx="1"/>
          </p:nvPr>
        </p:nvSpPr>
        <p:spPr>
          <a:xfrm>
            <a:off x="238540" y="1376510"/>
            <a:ext cx="6717250" cy="4913308"/>
          </a:xfrm>
        </p:spPr>
        <p:txBody>
          <a:bodyPr>
            <a:normAutofit/>
          </a:bodyPr>
          <a:lstStyle/>
          <a:p>
            <a:pPr marL="0" indent="0">
              <a:lnSpc>
                <a:spcPct val="120000"/>
              </a:lnSpc>
              <a:buNone/>
            </a:pPr>
            <a:r>
              <a:rPr lang="en-US" dirty="0"/>
              <a:t>Solution</a:t>
            </a:r>
          </a:p>
          <a:p>
            <a:pPr marL="800100" lvl="1" indent="-350838" fontAlgn="base">
              <a:lnSpc>
                <a:spcPct val="100000"/>
              </a:lnSpc>
              <a:spcBef>
                <a:spcPts val="1600"/>
              </a:spcBef>
            </a:pPr>
            <a:r>
              <a:rPr lang="en-US" dirty="0"/>
              <a:t>Store static asset files (CSS, multimedia, etc.) in Amazon S3 and deliver the files from there.</a:t>
            </a:r>
          </a:p>
          <a:p>
            <a:pPr marL="800100" lvl="1" indent="-350838" fontAlgn="base">
              <a:lnSpc>
                <a:spcPct val="100000"/>
              </a:lnSpc>
              <a:spcBef>
                <a:spcPts val="1600"/>
              </a:spcBef>
            </a:pPr>
            <a:r>
              <a:rPr lang="en-US" dirty="0"/>
              <a:t>Objects that are stored in Amazon S3 can be accessed directly by users if set to public.</a:t>
            </a:r>
          </a:p>
          <a:p>
            <a:pPr marL="800100" lvl="1" indent="-350838" fontAlgn="base">
              <a:lnSpc>
                <a:spcPct val="100000"/>
              </a:lnSpc>
              <a:spcBef>
                <a:spcPts val="1600"/>
              </a:spcBef>
            </a:pPr>
            <a:r>
              <a:rPr lang="en-US" dirty="0"/>
              <a:t>Amazon S3 performs backups in at least three different data centers for extremely high durability. </a:t>
            </a:r>
          </a:p>
          <a:p>
            <a:pPr marL="800100" lvl="1" indent="-350838" fontAlgn="base">
              <a:lnSpc>
                <a:spcPct val="100000"/>
              </a:lnSpc>
              <a:spcBef>
                <a:spcPts val="1600"/>
              </a:spcBef>
            </a:pPr>
            <a:endParaRPr lang="en-US" dirty="0"/>
          </a:p>
        </p:txBody>
      </p:sp>
      <p:grpSp>
        <p:nvGrpSpPr>
          <p:cNvPr id="16" name="Group 15"/>
          <p:cNvGrpSpPr/>
          <p:nvPr/>
        </p:nvGrpSpPr>
        <p:grpSpPr>
          <a:xfrm>
            <a:off x="7575155" y="2204890"/>
            <a:ext cx="4096510" cy="3256548"/>
            <a:chOff x="6317673" y="1545379"/>
            <a:chExt cx="2667500" cy="2079921"/>
          </a:xfrm>
        </p:grpSpPr>
        <p:sp>
          <p:nvSpPr>
            <p:cNvPr id="18" name="Rounded Rectangle 17"/>
            <p:cNvSpPr/>
            <p:nvPr/>
          </p:nvSpPr>
          <p:spPr>
            <a:xfrm>
              <a:off x="6317673" y="2343761"/>
              <a:ext cx="2573486" cy="128153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descr="S3-Bucket-with-objec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432" y="2581505"/>
              <a:ext cx="731520" cy="731520"/>
            </a:xfrm>
            <a:prstGeom prst="rect">
              <a:avLst/>
            </a:prstGeom>
          </p:spPr>
        </p:pic>
        <p:pic>
          <p:nvPicPr>
            <p:cNvPr id="21" name="Picture 20"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3295" y="2581505"/>
              <a:ext cx="731520" cy="731520"/>
            </a:xfrm>
            <a:prstGeom prst="rect">
              <a:avLst/>
            </a:prstGeom>
          </p:spPr>
        </p:pic>
        <p:pic>
          <p:nvPicPr>
            <p:cNvPr id="22" name="Picture 21"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1845" y="1545379"/>
              <a:ext cx="731520" cy="731520"/>
            </a:xfrm>
            <a:prstGeom prst="rect">
              <a:avLst/>
            </a:prstGeom>
          </p:spPr>
        </p:pic>
        <p:sp>
          <p:nvSpPr>
            <p:cNvPr id="23" name="TextBox 22"/>
            <p:cNvSpPr txBox="1"/>
            <p:nvPr/>
          </p:nvSpPr>
          <p:spPr>
            <a:xfrm>
              <a:off x="6733804" y="3207552"/>
              <a:ext cx="969264" cy="203167"/>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24" name="TextBox 23"/>
            <p:cNvSpPr txBox="1"/>
            <p:nvPr/>
          </p:nvSpPr>
          <p:spPr>
            <a:xfrm>
              <a:off x="7864894" y="3211834"/>
              <a:ext cx="1120279" cy="203167"/>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Amazon EC2</a:t>
              </a:r>
            </a:p>
          </p:txBody>
        </p:sp>
        <p:cxnSp>
          <p:nvCxnSpPr>
            <p:cNvPr id="25" name="Straight Arrow Connector 24"/>
            <p:cNvCxnSpPr/>
            <p:nvPr/>
          </p:nvCxnSpPr>
          <p:spPr>
            <a:xfrm flipH="1">
              <a:off x="7191064" y="2276899"/>
              <a:ext cx="365760" cy="322577"/>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826711" y="2276899"/>
              <a:ext cx="296654" cy="322577"/>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gr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6889" y="3234869"/>
            <a:ext cx="548640" cy="548640"/>
          </a:xfrm>
          <a:prstGeom prst="rect">
            <a:avLst/>
          </a:prstGeom>
        </p:spPr>
      </p:pic>
    </p:spTree>
    <p:custDataLst>
      <p:tags r:id="rId1"/>
    </p:custDataLst>
    <p:extLst>
      <p:ext uri="{BB962C8B-B14F-4D97-AF65-F5344CB8AC3E}">
        <p14:creationId xmlns:p14="http://schemas.microsoft.com/office/powerpoint/2010/main" val="80071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380246" cy="779463"/>
          </a:xfrm>
        </p:spPr>
        <p:txBody>
          <a:bodyPr>
            <a:noAutofit/>
          </a:bodyPr>
          <a:lstStyle/>
          <a:p>
            <a:r>
              <a:rPr lang="en-US" dirty="0"/>
              <a:t>Choosing a Region</a:t>
            </a:r>
          </a:p>
        </p:txBody>
      </p:sp>
      <p:sp>
        <p:nvSpPr>
          <p:cNvPr id="3" name="Content Placeholder 2"/>
          <p:cNvSpPr>
            <a:spLocks noGrp="1"/>
          </p:cNvSpPr>
          <p:nvPr>
            <p:ph idx="1"/>
          </p:nvPr>
        </p:nvSpPr>
        <p:spPr>
          <a:xfrm>
            <a:off x="238539" y="1440305"/>
            <a:ext cx="7318202" cy="4913308"/>
          </a:xfrm>
        </p:spPr>
        <p:txBody>
          <a:bodyPr/>
          <a:lstStyle/>
          <a:p>
            <a:pPr marL="0" indent="0" fontAlgn="base">
              <a:spcBef>
                <a:spcPts val="1600"/>
              </a:spcBef>
              <a:buNone/>
            </a:pPr>
            <a:r>
              <a:rPr lang="en-US" dirty="0"/>
              <a:t>Choosing a Region:</a:t>
            </a:r>
          </a:p>
          <a:p>
            <a:pPr marL="800100" lvl="1" indent="-350838" fontAlgn="base">
              <a:lnSpc>
                <a:spcPct val="100000"/>
              </a:lnSpc>
              <a:spcBef>
                <a:spcPts val="2400"/>
              </a:spcBef>
            </a:pPr>
            <a:r>
              <a:rPr lang="en-US" dirty="0"/>
              <a:t>Performance depends on the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proximity</a:t>
            </a:r>
            <a:r>
              <a:rPr lang="en-US" dirty="0"/>
              <a:t> to your users.</a:t>
            </a:r>
          </a:p>
          <a:p>
            <a:pPr marL="800100" lvl="1" indent="-350838" fontAlgn="base">
              <a:lnSpc>
                <a:spcPct val="100000"/>
              </a:lnSpc>
              <a:spcBef>
                <a:spcPts val="2400"/>
              </a:spcBef>
            </a:pPr>
            <a:r>
              <a:rPr lang="en-US" dirty="0"/>
              <a:t>Collocating with compute and other AWS resources affects performance.</a:t>
            </a:r>
          </a:p>
          <a:p>
            <a:pPr fontAlgn="base">
              <a:spcBef>
                <a:spcPts val="1600"/>
              </a:spcBef>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526" y="1440305"/>
            <a:ext cx="4368402" cy="3509283"/>
          </a:xfrm>
          <a:prstGeom prst="rect">
            <a:avLst/>
          </a:prstGeom>
        </p:spPr>
      </p:pic>
    </p:spTree>
    <p:custDataLst>
      <p:tags r:id="rId1"/>
    </p:custDataLst>
    <p:extLst>
      <p:ext uri="{BB962C8B-B14F-4D97-AF65-F5344CB8AC3E}">
        <p14:creationId xmlns:p14="http://schemas.microsoft.com/office/powerpoint/2010/main" val="614194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17405</TotalTime>
  <Words>10453</Words>
  <Application>Microsoft Macintosh PowerPoint</Application>
  <PresentationFormat>Widescreen</PresentationFormat>
  <Paragraphs>905</Paragraphs>
  <Slides>59</Slides>
  <Notes>59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Amazon Ember</vt:lpstr>
      <vt:lpstr>Amazon Ember Light</vt:lpstr>
      <vt:lpstr>Arial</vt:lpstr>
      <vt:lpstr>Calibri</vt:lpstr>
      <vt:lpstr>Courier New</vt:lpstr>
      <vt:lpstr>Helvetica Neue LT Std 65 Medium</vt:lpstr>
      <vt:lpstr>Verdana</vt:lpstr>
      <vt:lpstr>Wingdings</vt:lpstr>
      <vt:lpstr>Office Theme</vt:lpstr>
      <vt:lpstr>Image</vt:lpstr>
      <vt:lpstr>Module 7:                  Designing Web-Scale Media</vt:lpstr>
      <vt:lpstr>What’s in This Module</vt:lpstr>
      <vt:lpstr>Module Objectives</vt:lpstr>
      <vt:lpstr>Part 1: Storing Web-Accessible Content with Amazon S3</vt:lpstr>
      <vt:lpstr>Reality of Web-Based Applications</vt:lpstr>
      <vt:lpstr>Deliver All Your Content</vt:lpstr>
      <vt:lpstr>Web Storage Pattern</vt:lpstr>
      <vt:lpstr>Web Storage Pattern</vt:lpstr>
      <vt:lpstr>Choosing a Region</vt:lpstr>
      <vt:lpstr>Naming Buckets and Keys</vt:lpstr>
      <vt:lpstr>Amazon S3 Partitions</vt:lpstr>
      <vt:lpstr>Example: Automatic Partitions </vt:lpstr>
      <vt:lpstr>Adding a Hex Hash Prefix</vt:lpstr>
      <vt:lpstr>What If Your Bucket Is Constantly Under Load?</vt:lpstr>
      <vt:lpstr>Part 2: Caching with Amazon CloudFront</vt:lpstr>
      <vt:lpstr>Amazon CloudFront</vt:lpstr>
      <vt:lpstr>Best Practice: Caching</vt:lpstr>
      <vt:lpstr>Cache Static and Reusable Content</vt:lpstr>
      <vt:lpstr>AWS Cloud Architecture: Web Hosting</vt:lpstr>
      <vt:lpstr>How to Enable CloudFront?</vt:lpstr>
      <vt:lpstr>CloudFront Enablement Options</vt:lpstr>
      <vt:lpstr>CloudFront Distributions</vt:lpstr>
      <vt:lpstr>CloudFront Speeds Up a Website</vt:lpstr>
      <vt:lpstr>Expiration Period</vt:lpstr>
      <vt:lpstr>How to Expire Contents</vt:lpstr>
      <vt:lpstr>Part 3: Storing Web-Accessible Content with NoSQL databases</vt:lpstr>
      <vt:lpstr>Choose the Right Database Solutions</vt:lpstr>
      <vt:lpstr>Database Solution Considerations</vt:lpstr>
      <vt:lpstr>SQL databases vs. NoSQL Databases</vt:lpstr>
      <vt:lpstr>NoSQL Databases</vt:lpstr>
      <vt:lpstr>NoSQL Databases</vt:lpstr>
      <vt:lpstr>NoSQL Databases</vt:lpstr>
      <vt:lpstr>Shifting Functionality to NoSQL </vt:lpstr>
      <vt:lpstr>Amazon DynamoDB</vt:lpstr>
      <vt:lpstr>Key Characteristics of Amazon  DynamoDB</vt:lpstr>
      <vt:lpstr>Amazon DynamoDB Data Model</vt:lpstr>
      <vt:lpstr>Use Case: Social Network</vt:lpstr>
      <vt:lpstr>Amazon DynamoDB Consistency</vt:lpstr>
      <vt:lpstr>Global Tables</vt:lpstr>
      <vt:lpstr>Global Tables</vt:lpstr>
      <vt:lpstr>Global Tables</vt:lpstr>
      <vt:lpstr>Global Tables</vt:lpstr>
      <vt:lpstr>Global Tables</vt:lpstr>
      <vt:lpstr>Amazon DynamoDB Best Practices</vt:lpstr>
      <vt:lpstr>Part 4: Storing Relational Data in Amazon RDS</vt:lpstr>
      <vt:lpstr>Your Responsibilities</vt:lpstr>
      <vt:lpstr>Choosing Amazon RDS</vt:lpstr>
      <vt:lpstr>RDS Optimizes Developer Productivity</vt:lpstr>
      <vt:lpstr>Amazon RDS Security</vt:lpstr>
      <vt:lpstr>Amazon Aurora Overview</vt:lpstr>
      <vt:lpstr>Amazon Aurora: Scalable Performance</vt:lpstr>
      <vt:lpstr>Amazon Aurora: Resilient Design</vt:lpstr>
      <vt:lpstr>Lab: Implementing a Serverless Architecture with AWS Managed Services</vt:lpstr>
      <vt:lpstr>Lab: Scenario</vt:lpstr>
      <vt:lpstr>Lab: Tasks</vt:lpstr>
      <vt:lpstr>Lab: Final Product</vt:lpstr>
      <vt:lpstr>In Review                                                    </vt:lpstr>
      <vt:lpstr>PowerPoint Presentation</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Carrie Stepp</dc:creator>
  <cp:keywords/>
  <dc:description/>
  <cp:lastModifiedBy>Microsoft Office User</cp:lastModifiedBy>
  <cp:revision>349</cp:revision>
  <cp:lastPrinted>2017-08-03T20:30:13Z</cp:lastPrinted>
  <dcterms:created xsi:type="dcterms:W3CDTF">2017-05-11T23:06:57Z</dcterms:created>
  <dcterms:modified xsi:type="dcterms:W3CDTF">2019-04-09T18:02:49Z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DE8DE2FC-CDA4-48BE-818A-BBBA724D3584</vt:lpwstr>
  </property>
  <property fmtid="{D5CDD505-2E9C-101B-9397-08002B2CF9AE}" pid="3" name="ArticulatePath">
    <vt:lpwstr>08-WebscaleMedia_updated</vt:lpwstr>
  </property>
</Properties>
</file>